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63" r:id="rId4"/>
    <p:sldId id="261" r:id="rId5"/>
    <p:sldId id="257" r:id="rId6"/>
    <p:sldId id="258" r:id="rId7"/>
    <p:sldId id="259" r:id="rId8"/>
    <p:sldId id="260"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8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C00EBA2C-1BD3-4A14-BE8E-0C22864DCD52}" type="datetimeFigureOut">
              <a:rPr lang="en-US" smtClean="0"/>
              <a:t>9/20/2018</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E2FE38F5-8A75-4B81-838F-3396FBA4433A}"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00EBA2C-1BD3-4A14-BE8E-0C22864DCD52}" type="datetimeFigureOut">
              <a:rPr lang="en-US" smtClean="0"/>
              <a:t>9/20/2018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E38F5-8A75-4B81-838F-3396FBA4433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C00EBA2C-1BD3-4A14-BE8E-0C22864DCD52}" type="datetimeFigureOut">
              <a:rPr lang="en-US" smtClean="0"/>
              <a:t>9/20/2018</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E2FE38F5-8A75-4B81-838F-3396FBA4433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C00EBA2C-1BD3-4A14-BE8E-0C22864DCD52}" type="datetimeFigureOut">
              <a:rPr lang="en-US" smtClean="0"/>
              <a:t>9/20/2018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E2FE38F5-8A75-4B81-838F-3396FBA4433A}"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C00EBA2C-1BD3-4A14-BE8E-0C22864DCD52}" type="datetimeFigureOut">
              <a:rPr lang="en-US" smtClean="0"/>
              <a:t>9/20/2018</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E2FE38F5-8A75-4B81-838F-3396FBA4433A}"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C00EBA2C-1BD3-4A14-BE8E-0C22864DCD52}" type="datetimeFigureOut">
              <a:rPr lang="en-US" smtClean="0"/>
              <a:t>9/20/2018</a:t>
            </a:fld>
            <a:endParaRPr lang="en-US"/>
          </a:p>
        </p:txBody>
      </p:sp>
      <p:sp>
        <p:nvSpPr>
          <p:cNvPr id="10" name="Slide Number Placeholder 9"/>
          <p:cNvSpPr>
            <a:spLocks noGrp="1"/>
          </p:cNvSpPr>
          <p:nvPr>
            <p:ph type="sldNum" sz="quarter" idx="16"/>
          </p:nvPr>
        </p:nvSpPr>
        <p:spPr/>
        <p:txBody>
          <a:bodyPr rtlCol="0"/>
          <a:lstStyle/>
          <a:p>
            <a:fld id="{E2FE38F5-8A75-4B81-838F-3396FBA4433A}"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C00EBA2C-1BD3-4A14-BE8E-0C22864DCD52}" type="datetimeFigureOut">
              <a:rPr lang="en-US" smtClean="0"/>
              <a:t>9/20/2018</a:t>
            </a:fld>
            <a:endParaRPr lang="en-US"/>
          </a:p>
        </p:txBody>
      </p:sp>
      <p:sp>
        <p:nvSpPr>
          <p:cNvPr id="12" name="Slide Number Placeholder 11"/>
          <p:cNvSpPr>
            <a:spLocks noGrp="1"/>
          </p:cNvSpPr>
          <p:nvPr>
            <p:ph type="sldNum" sz="quarter" idx="16"/>
          </p:nvPr>
        </p:nvSpPr>
        <p:spPr/>
        <p:txBody>
          <a:bodyPr rtlCol="0"/>
          <a:lstStyle/>
          <a:p>
            <a:fld id="{E2FE38F5-8A75-4B81-838F-3396FBA4433A}"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C00EBA2C-1BD3-4A14-BE8E-0C22864DCD52}" type="datetimeFigureOut">
              <a:rPr lang="en-US" smtClean="0"/>
              <a:t>9/20/2018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E2FE38F5-8A75-4B81-838F-3396FBA4433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0EBA2C-1BD3-4A14-BE8E-0C22864DCD52}" type="datetimeFigureOut">
              <a:rPr lang="en-US" smtClean="0"/>
              <a:t>9/20/2018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E2FE38F5-8A75-4B81-838F-3396FBA4433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C00EBA2C-1BD3-4A14-BE8E-0C22864DCD52}" type="datetimeFigureOut">
              <a:rPr lang="en-US" smtClean="0"/>
              <a:t>9/20/2018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2FE38F5-8A75-4B81-838F-3396FBA4433A}"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C00EBA2C-1BD3-4A14-BE8E-0C22864DCD52}" type="datetimeFigureOut">
              <a:rPr lang="en-US" smtClean="0"/>
              <a:t>9/20/2018</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E2FE38F5-8A75-4B81-838F-3396FBA4433A}"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C00EBA2C-1BD3-4A14-BE8E-0C22864DCD52}" type="datetimeFigureOut">
              <a:rPr lang="en-US" smtClean="0"/>
              <a:t>9/20/2018</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E2FE38F5-8A75-4B81-838F-3396FBA4433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Human Nature </a:t>
            </a:r>
            <a:br>
              <a:rPr lang="en-US" dirty="0"/>
            </a:br>
            <a:r>
              <a:rPr lang="en-US" dirty="0"/>
              <a:t>in the Old Testament</a:t>
            </a:r>
            <a:br>
              <a:rPr lang="en-US" dirty="0"/>
            </a:br>
            <a:r>
              <a:rPr lang="en-US" dirty="0"/>
              <a:t/>
            </a:r>
            <a:br>
              <a:rPr lang="en-US" dirty="0"/>
            </a:br>
            <a:r>
              <a:rPr lang="en-US" dirty="0"/>
              <a:t/>
            </a:r>
            <a:br>
              <a:rPr lang="en-US" dirty="0"/>
            </a:br>
            <a:r>
              <a:rPr lang="en-US" sz="2000" dirty="0"/>
              <a:t>Dr. Stephanie </a:t>
            </a:r>
            <a:r>
              <a:rPr lang="en-US" sz="2000" dirty="0" err="1"/>
              <a:t>Spoto</a:t>
            </a:r>
            <a:r>
              <a:rPr lang="en-US" sz="2000" dirty="0"/>
              <a:t/>
            </a:r>
            <a:br>
              <a:rPr lang="en-US" sz="2000" dirty="0"/>
            </a:br>
            <a:r>
              <a:rPr lang="en-US" sz="2000" dirty="0"/>
              <a:t>Monterey Peninsula College</a:t>
            </a:r>
            <a:endParaRPr lang="en-US" dirty="0"/>
          </a:p>
        </p:txBody>
      </p:sp>
      <p:sp>
        <p:nvSpPr>
          <p:cNvPr id="3" name="Subtitle 2"/>
          <p:cNvSpPr>
            <a:spLocks noGrp="1"/>
          </p:cNvSpPr>
          <p:nvPr>
            <p:ph type="subTitle" idx="1"/>
          </p:nvPr>
        </p:nvSpPr>
        <p:spPr/>
        <p:txBody>
          <a:bodyPr>
            <a:normAutofit fontScale="77500" lnSpcReduction="20000"/>
          </a:bodyPr>
          <a:lstStyle/>
          <a:p>
            <a:r>
              <a:rPr lang="en-US" dirty="0" err="1"/>
              <a:t>Gentrain</a:t>
            </a:r>
            <a:endParaRPr lang="en-US" dirty="0"/>
          </a:p>
          <a:p>
            <a:r>
              <a:rPr lang="en-US" dirty="0"/>
              <a:t>19 September 2018</a:t>
            </a:r>
          </a:p>
        </p:txBody>
      </p:sp>
    </p:spTree>
    <p:extLst>
      <p:ext uri="{BB962C8B-B14F-4D97-AF65-F5344CB8AC3E}">
        <p14:creationId xmlns:p14="http://schemas.microsoft.com/office/powerpoint/2010/main" val="3272116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0A49A5-D7BD-402D-8F65-EB3CB9D0BB20}"/>
              </a:ext>
            </a:extLst>
          </p:cNvPr>
          <p:cNvSpPr>
            <a:spLocks noGrp="1"/>
          </p:cNvSpPr>
          <p:nvPr>
            <p:ph type="title"/>
          </p:nvPr>
        </p:nvSpPr>
        <p:spPr/>
        <p:txBody>
          <a:bodyPr/>
          <a:lstStyle/>
          <a:p>
            <a:r>
              <a:rPr lang="en-US" dirty="0"/>
              <a:t>God (dis)embodied</a:t>
            </a:r>
          </a:p>
        </p:txBody>
      </p:sp>
      <p:sp>
        <p:nvSpPr>
          <p:cNvPr id="3" name="Content Placeholder 2">
            <a:extLst>
              <a:ext uri="{FF2B5EF4-FFF2-40B4-BE49-F238E27FC236}">
                <a16:creationId xmlns:a16="http://schemas.microsoft.com/office/drawing/2014/main" xmlns="" id="{082FE8E8-3E35-4BC3-B35F-0DC24416405D}"/>
              </a:ext>
            </a:extLst>
          </p:cNvPr>
          <p:cNvSpPr>
            <a:spLocks noGrp="1"/>
          </p:cNvSpPr>
          <p:nvPr>
            <p:ph sz="quarter" idx="1"/>
          </p:nvPr>
        </p:nvSpPr>
        <p:spPr/>
        <p:txBody>
          <a:bodyPr>
            <a:normAutofit fontScale="92500" lnSpcReduction="20000"/>
          </a:bodyPr>
          <a:lstStyle/>
          <a:p>
            <a:r>
              <a:rPr lang="en-US" dirty="0"/>
              <a:t>God has power to change physical events </a:t>
            </a:r>
            <a:r>
              <a:rPr lang="en-US" dirty="0">
                <a:sym typeface="Wingdings" panose="05000000000000000000" pitchFamily="2" charset="2"/>
              </a:rPr>
              <a:t> but conceived of as </a:t>
            </a:r>
            <a:r>
              <a:rPr lang="en-US" u="sng" dirty="0">
                <a:sym typeface="Wingdings" panose="05000000000000000000" pitchFamily="2" charset="2"/>
              </a:rPr>
              <a:t>non-physical</a:t>
            </a:r>
          </a:p>
          <a:p>
            <a:r>
              <a:rPr lang="en-US" dirty="0">
                <a:sym typeface="Wingdings" panose="05000000000000000000" pitchFamily="2" charset="2"/>
              </a:rPr>
              <a:t>Conception of God meant to impact our understanding of ourselves and ourselves as moral agents</a:t>
            </a:r>
          </a:p>
          <a:p>
            <a:r>
              <a:rPr lang="en-US" dirty="0">
                <a:sym typeface="Wingdings" panose="05000000000000000000" pitchFamily="2" charset="2"/>
              </a:rPr>
              <a:t>Not embodied  God doesn’t literally “face” Moses, but somehow </a:t>
            </a:r>
            <a:r>
              <a:rPr lang="en-US" u="sng" dirty="0">
                <a:sym typeface="Wingdings" panose="05000000000000000000" pitchFamily="2" charset="2"/>
              </a:rPr>
              <a:t>disembodied</a:t>
            </a:r>
            <a:r>
              <a:rPr lang="en-US" dirty="0">
                <a:sym typeface="Wingdings" panose="05000000000000000000" pitchFamily="2" charset="2"/>
              </a:rPr>
              <a:t> with superhuman qualities</a:t>
            </a:r>
          </a:p>
          <a:p>
            <a:pPr lvl="1"/>
            <a:r>
              <a:rPr lang="en-US" dirty="0">
                <a:sym typeface="Wingdings" panose="05000000000000000000" pitchFamily="2" charset="2"/>
              </a:rPr>
              <a:t>Someone better and greater than anything conceivable</a:t>
            </a:r>
          </a:p>
          <a:p>
            <a:pPr lvl="1"/>
            <a:r>
              <a:rPr lang="en-US" dirty="0"/>
              <a:t>Does this fall into some kind of metaphysical abstraction?</a:t>
            </a:r>
          </a:p>
          <a:p>
            <a:pPr lvl="2"/>
            <a:r>
              <a:rPr lang="en-US" dirty="0"/>
              <a:t>We can, of course, say some relevant words that point to something, but they are not representative of that vastness </a:t>
            </a:r>
          </a:p>
          <a:p>
            <a:pPr lvl="2"/>
            <a:r>
              <a:rPr lang="en-US" dirty="0"/>
              <a:t>These words point to something that is hidden </a:t>
            </a:r>
            <a:r>
              <a:rPr lang="en-US" dirty="0">
                <a:sym typeface="Wingdings" panose="05000000000000000000" pitchFamily="2" charset="2"/>
              </a:rPr>
              <a:t> beyond comprehension</a:t>
            </a:r>
            <a:endParaRPr lang="en-US" dirty="0"/>
          </a:p>
        </p:txBody>
      </p:sp>
    </p:spTree>
    <p:extLst>
      <p:ext uri="{BB962C8B-B14F-4D97-AF65-F5344CB8AC3E}">
        <p14:creationId xmlns:p14="http://schemas.microsoft.com/office/powerpoint/2010/main" val="3877332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D2EECB-B3BF-4B44-BBB4-EAB9B3C63256}"/>
              </a:ext>
            </a:extLst>
          </p:cNvPr>
          <p:cNvSpPr>
            <a:spLocks noGrp="1"/>
          </p:cNvSpPr>
          <p:nvPr>
            <p:ph type="title"/>
          </p:nvPr>
        </p:nvSpPr>
        <p:spPr/>
        <p:txBody>
          <a:bodyPr>
            <a:normAutofit fontScale="90000"/>
          </a:bodyPr>
          <a:lstStyle/>
          <a:p>
            <a:r>
              <a:rPr lang="en-US" dirty="0"/>
              <a:t>Textual ambiguity</a:t>
            </a:r>
            <a:br>
              <a:rPr lang="en-US" dirty="0"/>
            </a:br>
            <a:r>
              <a:rPr lang="en-US" i="1" dirty="0"/>
              <a:t>Women, sin, and nature</a:t>
            </a:r>
            <a:endParaRPr lang="en-US" dirty="0"/>
          </a:p>
        </p:txBody>
      </p:sp>
      <p:sp>
        <p:nvSpPr>
          <p:cNvPr id="3" name="Content Placeholder 2">
            <a:extLst>
              <a:ext uri="{FF2B5EF4-FFF2-40B4-BE49-F238E27FC236}">
                <a16:creationId xmlns:a16="http://schemas.microsoft.com/office/drawing/2014/main" xmlns="" id="{8E985D7B-CD2C-4F61-874D-28154333A115}"/>
              </a:ext>
            </a:extLst>
          </p:cNvPr>
          <p:cNvSpPr>
            <a:spLocks noGrp="1"/>
          </p:cNvSpPr>
          <p:nvPr>
            <p:ph sz="quarter" idx="1"/>
          </p:nvPr>
        </p:nvSpPr>
        <p:spPr>
          <a:xfrm>
            <a:off x="304800" y="1600200"/>
            <a:ext cx="5334000" cy="5029200"/>
          </a:xfrm>
        </p:spPr>
        <p:txBody>
          <a:bodyPr>
            <a:normAutofit fontScale="92500"/>
          </a:bodyPr>
          <a:lstStyle/>
          <a:p>
            <a:r>
              <a:rPr lang="en-US" dirty="0"/>
              <a:t>Two version of creation (Gen I&amp;II)</a:t>
            </a:r>
          </a:p>
          <a:p>
            <a:r>
              <a:rPr lang="en-US" dirty="0"/>
              <a:t>Eve’s temptation</a:t>
            </a:r>
          </a:p>
          <a:p>
            <a:r>
              <a:rPr lang="en-US" dirty="0"/>
              <a:t>Women more prone to sin, sexuality </a:t>
            </a:r>
            <a:r>
              <a:rPr lang="en-US" dirty="0">
                <a:sym typeface="Wingdings" panose="05000000000000000000" pitchFamily="2" charset="2"/>
              </a:rPr>
              <a:t> Adam and Eve’s nakedness after the fall</a:t>
            </a:r>
          </a:p>
          <a:p>
            <a:r>
              <a:rPr lang="en-US" dirty="0">
                <a:sym typeface="Wingdings" panose="05000000000000000000" pitchFamily="2" charset="2"/>
              </a:rPr>
              <a:t>God punishes Eve  patriarchal submission</a:t>
            </a:r>
          </a:p>
          <a:p>
            <a:r>
              <a:rPr lang="en-US" dirty="0">
                <a:sym typeface="Wingdings" panose="05000000000000000000" pitchFamily="2" charset="2"/>
              </a:rPr>
              <a:t>Women lower on the </a:t>
            </a:r>
            <a:r>
              <a:rPr lang="en-US" i="1" dirty="0" err="1">
                <a:sym typeface="Wingdings" panose="05000000000000000000" pitchFamily="2" charset="2"/>
              </a:rPr>
              <a:t>scala</a:t>
            </a:r>
            <a:r>
              <a:rPr lang="en-US" i="1" dirty="0">
                <a:sym typeface="Wingdings" panose="05000000000000000000" pitchFamily="2" charset="2"/>
              </a:rPr>
              <a:t> </a:t>
            </a:r>
            <a:r>
              <a:rPr lang="en-US" i="1" dirty="0" err="1">
                <a:sym typeface="Wingdings" panose="05000000000000000000" pitchFamily="2" charset="2"/>
              </a:rPr>
              <a:t>naturae</a:t>
            </a:r>
            <a:endParaRPr lang="en-US" i="1" dirty="0">
              <a:sym typeface="Wingdings" panose="05000000000000000000" pitchFamily="2" charset="2"/>
            </a:endParaRPr>
          </a:p>
          <a:p>
            <a:r>
              <a:rPr lang="en-US" dirty="0">
                <a:sym typeface="Wingdings" panose="05000000000000000000" pitchFamily="2" charset="2"/>
              </a:rPr>
              <a:t>closer to animals more material, less intellectual</a:t>
            </a:r>
            <a:endParaRPr lang="en-US" dirty="0"/>
          </a:p>
        </p:txBody>
      </p:sp>
      <p:pic>
        <p:nvPicPr>
          <p:cNvPr id="3074" name="Picture 2" descr="Image result for creation of eve">
            <a:extLst>
              <a:ext uri="{FF2B5EF4-FFF2-40B4-BE49-F238E27FC236}">
                <a16:creationId xmlns:a16="http://schemas.microsoft.com/office/drawing/2014/main" xmlns="" id="{04AC9BF1-A55D-4A0F-8518-86496751D1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23159"/>
            <a:ext cx="3190875" cy="470977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27D0F31D-A2B8-4CF5-A36F-AE35FD497900}"/>
              </a:ext>
            </a:extLst>
          </p:cNvPr>
          <p:cNvSpPr txBox="1"/>
          <p:nvPr/>
        </p:nvSpPr>
        <p:spPr>
          <a:xfrm>
            <a:off x="5715000" y="4941923"/>
            <a:ext cx="3190875" cy="738664"/>
          </a:xfrm>
          <a:prstGeom prst="rect">
            <a:avLst/>
          </a:prstGeom>
          <a:noFill/>
        </p:spPr>
        <p:txBody>
          <a:bodyPr wrap="square" rtlCol="0">
            <a:spAutoFit/>
          </a:bodyPr>
          <a:lstStyle/>
          <a:p>
            <a:r>
              <a:rPr lang="en-US" sz="1400" dirty="0">
                <a:solidFill>
                  <a:schemeClr val="bg1">
                    <a:lumMod val="75000"/>
                  </a:schemeClr>
                </a:solidFill>
              </a:rPr>
              <a:t>The Creation of Adam and Eve from a Book of Hours by William de </a:t>
            </a:r>
            <a:r>
              <a:rPr lang="en-US" sz="1400" dirty="0" err="1">
                <a:solidFill>
                  <a:schemeClr val="bg1">
                    <a:lumMod val="75000"/>
                  </a:schemeClr>
                </a:solidFill>
              </a:rPr>
              <a:t>Braile</a:t>
            </a:r>
            <a:endParaRPr lang="en-US" sz="1400" dirty="0">
              <a:solidFill>
                <a:schemeClr val="bg1">
                  <a:lumMod val="75000"/>
                </a:schemeClr>
              </a:solidFill>
            </a:endParaRPr>
          </a:p>
          <a:p>
            <a:r>
              <a:rPr lang="en-US" sz="1400" dirty="0">
                <a:solidFill>
                  <a:schemeClr val="bg1">
                    <a:lumMod val="75000"/>
                  </a:schemeClr>
                </a:solidFill>
              </a:rPr>
              <a:t>c. 1230 – c. 1260, England</a:t>
            </a:r>
          </a:p>
        </p:txBody>
      </p:sp>
    </p:spTree>
    <p:extLst>
      <p:ext uri="{BB962C8B-B14F-4D97-AF65-F5344CB8AC3E}">
        <p14:creationId xmlns:p14="http://schemas.microsoft.com/office/powerpoint/2010/main" val="3382178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2BACFC-F5E0-413E-860A-8D81832B090D}"/>
              </a:ext>
            </a:extLst>
          </p:cNvPr>
          <p:cNvSpPr>
            <a:spLocks noGrp="1"/>
          </p:cNvSpPr>
          <p:nvPr>
            <p:ph type="title"/>
          </p:nvPr>
        </p:nvSpPr>
        <p:spPr>
          <a:xfrm>
            <a:off x="2808288" y="228600"/>
            <a:ext cx="5957760" cy="990600"/>
          </a:xfrm>
        </p:spPr>
        <p:txBody>
          <a:bodyPr/>
          <a:lstStyle/>
          <a:p>
            <a:r>
              <a:rPr lang="en-US" dirty="0"/>
              <a:t>Will and Freedom</a:t>
            </a:r>
          </a:p>
        </p:txBody>
      </p:sp>
      <p:sp>
        <p:nvSpPr>
          <p:cNvPr id="3" name="Content Placeholder 2">
            <a:extLst>
              <a:ext uri="{FF2B5EF4-FFF2-40B4-BE49-F238E27FC236}">
                <a16:creationId xmlns:a16="http://schemas.microsoft.com/office/drawing/2014/main" xmlns="" id="{483D7D2E-1463-49D4-934D-0DD1A072F4F9}"/>
              </a:ext>
            </a:extLst>
          </p:cNvPr>
          <p:cNvSpPr>
            <a:spLocks noGrp="1"/>
          </p:cNvSpPr>
          <p:nvPr>
            <p:ph sz="quarter" idx="1"/>
          </p:nvPr>
        </p:nvSpPr>
        <p:spPr>
          <a:xfrm>
            <a:off x="2895600" y="1600200"/>
            <a:ext cx="5957760" cy="5029200"/>
          </a:xfrm>
        </p:spPr>
        <p:txBody>
          <a:bodyPr>
            <a:normAutofit fontScale="85000" lnSpcReduction="10000"/>
          </a:bodyPr>
          <a:lstStyle/>
          <a:p>
            <a:r>
              <a:rPr lang="en-US" dirty="0"/>
              <a:t>Central to understanding of human nature in the Old Testament</a:t>
            </a:r>
          </a:p>
          <a:p>
            <a:r>
              <a:rPr lang="en-US" dirty="0"/>
              <a:t>Conceived of as choice between obedience and disobedience:</a:t>
            </a:r>
          </a:p>
          <a:p>
            <a:pPr lvl="1"/>
            <a:r>
              <a:rPr lang="en-US" dirty="0"/>
              <a:t>Obedience: faith, love of God</a:t>
            </a:r>
          </a:p>
          <a:p>
            <a:pPr lvl="1"/>
            <a:r>
              <a:rPr lang="en-US" dirty="0"/>
              <a:t>Disobedience: pride, disavowal, faithlessness</a:t>
            </a:r>
          </a:p>
          <a:p>
            <a:r>
              <a:rPr lang="en-US" dirty="0"/>
              <a:t>Tree of knowledge </a:t>
            </a:r>
            <a:r>
              <a:rPr lang="en-US" dirty="0">
                <a:sym typeface="Wingdings" panose="05000000000000000000" pitchFamily="2" charset="2"/>
              </a:rPr>
              <a:t> shouldn’t this be good?</a:t>
            </a:r>
          </a:p>
          <a:p>
            <a:pPr lvl="1"/>
            <a:r>
              <a:rPr lang="en-US" dirty="0">
                <a:sym typeface="Wingdings" panose="05000000000000000000" pitchFamily="2" charset="2"/>
              </a:rPr>
              <a:t>Greek value in intellect vs. Judeo-Christian notion of human goodness</a:t>
            </a:r>
          </a:p>
          <a:p>
            <a:pPr lvl="1"/>
            <a:r>
              <a:rPr lang="en-US" dirty="0">
                <a:sym typeface="Wingdings" panose="05000000000000000000" pitchFamily="2" charset="2"/>
              </a:rPr>
              <a:t>God rewards Abraham for being willing to sacrifice his own son (Gen 22)</a:t>
            </a:r>
          </a:p>
          <a:p>
            <a:pPr lvl="2"/>
            <a:r>
              <a:rPr lang="en-US" dirty="0">
                <a:sym typeface="Wingdings" panose="05000000000000000000" pitchFamily="2" charset="2"/>
              </a:rPr>
              <a:t>The triumph of faith and obedience over reason</a:t>
            </a:r>
            <a:endParaRPr lang="en-US" dirty="0"/>
          </a:p>
        </p:txBody>
      </p:sp>
      <p:pic>
        <p:nvPicPr>
          <p:cNvPr id="4098" name="Picture 2" descr="Image result for garden of eden">
            <a:extLst>
              <a:ext uri="{FF2B5EF4-FFF2-40B4-BE49-F238E27FC236}">
                <a16:creationId xmlns:a16="http://schemas.microsoft.com/office/drawing/2014/main" xmlns="" id="{AF2E0A57-A80E-442D-98A6-07772984870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28082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453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426812-369F-4310-8937-B172ABA5DF56}"/>
              </a:ext>
            </a:extLst>
          </p:cNvPr>
          <p:cNvSpPr>
            <a:spLocks noGrp="1"/>
          </p:cNvSpPr>
          <p:nvPr>
            <p:ph type="title"/>
          </p:nvPr>
        </p:nvSpPr>
        <p:spPr/>
        <p:txBody>
          <a:bodyPr/>
          <a:lstStyle/>
          <a:p>
            <a:r>
              <a:rPr lang="en-US" dirty="0"/>
              <a:t>“Free to Fall”</a:t>
            </a:r>
          </a:p>
        </p:txBody>
      </p:sp>
      <p:sp>
        <p:nvSpPr>
          <p:cNvPr id="3" name="Content Placeholder 2">
            <a:extLst>
              <a:ext uri="{FF2B5EF4-FFF2-40B4-BE49-F238E27FC236}">
                <a16:creationId xmlns:a16="http://schemas.microsoft.com/office/drawing/2014/main" xmlns="" id="{D1C71022-C8EE-4D5F-BADC-5D1844DA1E1C}"/>
              </a:ext>
            </a:extLst>
          </p:cNvPr>
          <p:cNvSpPr>
            <a:spLocks noGrp="1"/>
          </p:cNvSpPr>
          <p:nvPr>
            <p:ph sz="quarter" idx="1"/>
          </p:nvPr>
        </p:nvSpPr>
        <p:spPr>
          <a:xfrm>
            <a:off x="152401" y="1589566"/>
            <a:ext cx="4724400" cy="4963633"/>
          </a:xfrm>
        </p:spPr>
        <p:txBody>
          <a:bodyPr>
            <a:normAutofit/>
          </a:bodyPr>
          <a:lstStyle/>
          <a:p>
            <a:pPr marL="0" indent="0">
              <a:buNone/>
            </a:pPr>
            <a:r>
              <a:rPr lang="en-US" sz="1800" dirty="0"/>
              <a:t>For man will </a:t>
            </a:r>
            <a:r>
              <a:rPr lang="en-US" sz="1800" dirty="0" err="1"/>
              <a:t>heark'n</a:t>
            </a:r>
            <a:r>
              <a:rPr lang="en-US" sz="1800" dirty="0"/>
              <a:t> to his glozing </a:t>
            </a:r>
            <a:r>
              <a:rPr lang="en-US" sz="1800" dirty="0" err="1"/>
              <a:t>lyes</a:t>
            </a:r>
            <a:r>
              <a:rPr lang="en-US" sz="1800" dirty="0"/>
              <a:t>,</a:t>
            </a:r>
          </a:p>
          <a:p>
            <a:pPr marL="0" indent="0">
              <a:buNone/>
            </a:pPr>
            <a:r>
              <a:rPr lang="en-US" sz="1800" dirty="0"/>
              <a:t>And easily transgress the sole Command,</a:t>
            </a:r>
          </a:p>
          <a:p>
            <a:pPr marL="0" indent="0">
              <a:buNone/>
            </a:pPr>
            <a:r>
              <a:rPr lang="en-US" sz="1800" dirty="0"/>
              <a:t>Sole pledge of his obedience: So will fall, </a:t>
            </a:r>
          </a:p>
          <a:p>
            <a:pPr marL="0" indent="0">
              <a:buNone/>
            </a:pPr>
            <a:r>
              <a:rPr lang="en-US" sz="1800" dirty="0" err="1"/>
              <a:t>Hee</a:t>
            </a:r>
            <a:r>
              <a:rPr lang="en-US" sz="1800" dirty="0"/>
              <a:t> and his faithless </a:t>
            </a:r>
            <a:r>
              <a:rPr lang="en-US" sz="1800" dirty="0" err="1"/>
              <a:t>Progenie</a:t>
            </a:r>
            <a:r>
              <a:rPr lang="en-US" sz="1800" dirty="0"/>
              <a:t>: whose fault?</a:t>
            </a:r>
          </a:p>
          <a:p>
            <a:pPr marL="0" indent="0">
              <a:buNone/>
            </a:pPr>
            <a:r>
              <a:rPr lang="en-US" sz="1800" dirty="0"/>
              <a:t>Whose but his own? ingrate, he had of </a:t>
            </a:r>
            <a:r>
              <a:rPr lang="en-US" sz="1800" dirty="0" err="1"/>
              <a:t>mee</a:t>
            </a:r>
            <a:endParaRPr lang="en-US" sz="1800" dirty="0"/>
          </a:p>
          <a:p>
            <a:pPr marL="0" indent="0">
              <a:buNone/>
            </a:pPr>
            <a:r>
              <a:rPr lang="en-US" sz="1800" dirty="0"/>
              <a:t>All he could have; I made him just and right,</a:t>
            </a:r>
          </a:p>
          <a:p>
            <a:pPr marL="0" indent="0">
              <a:buNone/>
            </a:pPr>
            <a:r>
              <a:rPr lang="en-US" sz="1800" b="1" dirty="0"/>
              <a:t>Sufficient to have stood, though free to fall.</a:t>
            </a:r>
          </a:p>
          <a:p>
            <a:pPr marL="0" indent="0">
              <a:buNone/>
            </a:pPr>
            <a:r>
              <a:rPr lang="en-US" sz="1800" dirty="0"/>
              <a:t>- John Milton, </a:t>
            </a:r>
            <a:r>
              <a:rPr lang="en-US" sz="1800" i="1" dirty="0"/>
              <a:t>Paradise Lost</a:t>
            </a:r>
            <a:r>
              <a:rPr lang="en-US" sz="1800" dirty="0"/>
              <a:t>, Book 3</a:t>
            </a:r>
          </a:p>
        </p:txBody>
      </p:sp>
      <p:sp>
        <p:nvSpPr>
          <p:cNvPr id="4" name="Content Placeholder 3">
            <a:extLst>
              <a:ext uri="{FF2B5EF4-FFF2-40B4-BE49-F238E27FC236}">
                <a16:creationId xmlns:a16="http://schemas.microsoft.com/office/drawing/2014/main" xmlns="" id="{7361145F-5EAC-4E50-8308-2AE91B2DB4DA}"/>
              </a:ext>
            </a:extLst>
          </p:cNvPr>
          <p:cNvSpPr>
            <a:spLocks noGrp="1"/>
          </p:cNvSpPr>
          <p:nvPr>
            <p:ph sz="quarter" idx="2"/>
          </p:nvPr>
        </p:nvSpPr>
        <p:spPr>
          <a:xfrm>
            <a:off x="4114800" y="4114799"/>
            <a:ext cx="4800599" cy="2667001"/>
          </a:xfrm>
        </p:spPr>
        <p:txBody>
          <a:bodyPr>
            <a:normAutofit/>
          </a:bodyPr>
          <a:lstStyle/>
          <a:p>
            <a:pPr marL="0" indent="0">
              <a:buNone/>
            </a:pPr>
            <a:r>
              <a:rPr lang="en-US" sz="1800" dirty="0">
                <a:solidFill>
                  <a:schemeClr val="bg1">
                    <a:lumMod val="65000"/>
                  </a:schemeClr>
                </a:solidFill>
              </a:rPr>
              <a:t>and wherein lies </a:t>
            </a:r>
            <a:br>
              <a:rPr lang="en-US" sz="1800" dirty="0">
                <a:solidFill>
                  <a:schemeClr val="bg1">
                    <a:lumMod val="65000"/>
                  </a:schemeClr>
                </a:solidFill>
              </a:rPr>
            </a:br>
            <a:r>
              <a:rPr lang="en-US" sz="1800" dirty="0">
                <a:solidFill>
                  <a:schemeClr val="bg1">
                    <a:lumMod val="65000"/>
                  </a:schemeClr>
                </a:solidFill>
              </a:rPr>
              <a:t>Th' offence, that Man should thus attain to know?</a:t>
            </a:r>
            <a:br>
              <a:rPr lang="en-US" sz="1800" dirty="0">
                <a:solidFill>
                  <a:schemeClr val="bg1">
                    <a:lumMod val="65000"/>
                  </a:schemeClr>
                </a:solidFill>
              </a:rPr>
            </a:br>
            <a:r>
              <a:rPr lang="en-US" sz="1800" dirty="0">
                <a:solidFill>
                  <a:schemeClr val="bg1">
                    <a:lumMod val="65000"/>
                  </a:schemeClr>
                </a:solidFill>
              </a:rPr>
              <a:t>What can your knowledge hurt him, or this Tree</a:t>
            </a:r>
            <a:br>
              <a:rPr lang="en-US" sz="1800" dirty="0">
                <a:solidFill>
                  <a:schemeClr val="bg1">
                    <a:lumMod val="65000"/>
                  </a:schemeClr>
                </a:solidFill>
              </a:rPr>
            </a:br>
            <a:r>
              <a:rPr lang="en-US" sz="1800" dirty="0">
                <a:solidFill>
                  <a:schemeClr val="bg1">
                    <a:lumMod val="65000"/>
                  </a:schemeClr>
                </a:solidFill>
              </a:rPr>
              <a:t>Impart against his will if all be his?</a:t>
            </a:r>
            <a:br>
              <a:rPr lang="en-US" sz="1800" dirty="0">
                <a:solidFill>
                  <a:schemeClr val="bg1">
                    <a:lumMod val="65000"/>
                  </a:schemeClr>
                </a:solidFill>
              </a:rPr>
            </a:br>
            <a:r>
              <a:rPr lang="en-US" sz="1800" dirty="0">
                <a:solidFill>
                  <a:schemeClr val="bg1">
                    <a:lumMod val="65000"/>
                  </a:schemeClr>
                </a:solidFill>
              </a:rPr>
              <a:t>Or is it </a:t>
            </a:r>
            <a:r>
              <a:rPr lang="en-US" sz="1800" dirty="0" err="1">
                <a:solidFill>
                  <a:schemeClr val="bg1">
                    <a:lumMod val="65000"/>
                  </a:schemeClr>
                </a:solidFill>
              </a:rPr>
              <a:t>envie</a:t>
            </a:r>
            <a:r>
              <a:rPr lang="en-US" sz="1800" dirty="0">
                <a:solidFill>
                  <a:schemeClr val="bg1">
                    <a:lumMod val="65000"/>
                  </a:schemeClr>
                </a:solidFill>
              </a:rPr>
              <a:t>, and can </a:t>
            </a:r>
            <a:r>
              <a:rPr lang="en-US" sz="1800" dirty="0" err="1">
                <a:solidFill>
                  <a:schemeClr val="bg1">
                    <a:lumMod val="65000"/>
                  </a:schemeClr>
                </a:solidFill>
              </a:rPr>
              <a:t>envie</a:t>
            </a:r>
            <a:r>
              <a:rPr lang="en-US" sz="1800" dirty="0">
                <a:solidFill>
                  <a:schemeClr val="bg1">
                    <a:lumMod val="65000"/>
                  </a:schemeClr>
                </a:solidFill>
              </a:rPr>
              <a:t> dwell</a:t>
            </a:r>
            <a:br>
              <a:rPr lang="en-US" sz="1800" dirty="0">
                <a:solidFill>
                  <a:schemeClr val="bg1">
                    <a:lumMod val="65000"/>
                  </a:schemeClr>
                </a:solidFill>
              </a:rPr>
            </a:br>
            <a:r>
              <a:rPr lang="en-US" sz="1800" dirty="0">
                <a:solidFill>
                  <a:schemeClr val="bg1">
                    <a:lumMod val="65000"/>
                  </a:schemeClr>
                </a:solidFill>
              </a:rPr>
              <a:t>In </a:t>
            </a:r>
            <a:r>
              <a:rPr lang="en-US" sz="1800" dirty="0" err="1">
                <a:solidFill>
                  <a:schemeClr val="bg1">
                    <a:lumMod val="65000"/>
                  </a:schemeClr>
                </a:solidFill>
              </a:rPr>
              <a:t>Heav'nly</a:t>
            </a:r>
            <a:r>
              <a:rPr lang="en-US" sz="1800" dirty="0">
                <a:solidFill>
                  <a:schemeClr val="bg1">
                    <a:lumMod val="65000"/>
                  </a:schemeClr>
                </a:solidFill>
              </a:rPr>
              <a:t> </a:t>
            </a:r>
            <a:r>
              <a:rPr lang="en-US" sz="1800" dirty="0" err="1">
                <a:solidFill>
                  <a:schemeClr val="bg1">
                    <a:lumMod val="65000"/>
                  </a:schemeClr>
                </a:solidFill>
              </a:rPr>
              <a:t>brests</a:t>
            </a:r>
            <a:r>
              <a:rPr lang="en-US" sz="1800" dirty="0">
                <a:solidFill>
                  <a:schemeClr val="bg1">
                    <a:lumMod val="65000"/>
                  </a:schemeClr>
                </a:solidFill>
              </a:rPr>
              <a:t>? these, these and many more</a:t>
            </a:r>
            <a:br>
              <a:rPr lang="en-US" sz="1800" dirty="0">
                <a:solidFill>
                  <a:schemeClr val="bg1">
                    <a:lumMod val="65000"/>
                  </a:schemeClr>
                </a:solidFill>
              </a:rPr>
            </a:br>
            <a:r>
              <a:rPr lang="en-US" sz="1800" dirty="0">
                <a:solidFill>
                  <a:schemeClr val="bg1">
                    <a:lumMod val="65000"/>
                  </a:schemeClr>
                </a:solidFill>
              </a:rPr>
              <a:t>Causes import your need of this fair Fruit.</a:t>
            </a:r>
            <a:br>
              <a:rPr lang="en-US" sz="1800" dirty="0">
                <a:solidFill>
                  <a:schemeClr val="bg1">
                    <a:lumMod val="65000"/>
                  </a:schemeClr>
                </a:solidFill>
              </a:rPr>
            </a:br>
            <a:r>
              <a:rPr lang="en-US" sz="1800" dirty="0">
                <a:solidFill>
                  <a:schemeClr val="bg1">
                    <a:lumMod val="65000"/>
                  </a:schemeClr>
                </a:solidFill>
              </a:rPr>
              <a:t>Goddess humane, reach then, and </a:t>
            </a:r>
            <a:r>
              <a:rPr lang="en-US" sz="1800" b="1" dirty="0">
                <a:solidFill>
                  <a:schemeClr val="bg1">
                    <a:lumMod val="65000"/>
                  </a:schemeClr>
                </a:solidFill>
              </a:rPr>
              <a:t>freely taste</a:t>
            </a:r>
            <a:r>
              <a:rPr lang="en-US" sz="1800" dirty="0">
                <a:solidFill>
                  <a:schemeClr val="bg1">
                    <a:lumMod val="65000"/>
                  </a:schemeClr>
                </a:solidFill>
              </a:rPr>
              <a:t>.</a:t>
            </a:r>
          </a:p>
          <a:p>
            <a:pPr marL="0" indent="0">
              <a:buNone/>
            </a:pPr>
            <a:r>
              <a:rPr lang="en-US" sz="1800" dirty="0">
                <a:solidFill>
                  <a:schemeClr val="bg1">
                    <a:lumMod val="65000"/>
                  </a:schemeClr>
                </a:solidFill>
              </a:rPr>
              <a:t>-John Milton, </a:t>
            </a:r>
            <a:r>
              <a:rPr lang="en-US" sz="1800" i="1" dirty="0">
                <a:solidFill>
                  <a:schemeClr val="bg1">
                    <a:lumMod val="65000"/>
                  </a:schemeClr>
                </a:solidFill>
              </a:rPr>
              <a:t>Paradise Lost</a:t>
            </a:r>
            <a:r>
              <a:rPr lang="en-US" sz="1800" dirty="0">
                <a:solidFill>
                  <a:schemeClr val="bg1">
                    <a:lumMod val="65000"/>
                  </a:schemeClr>
                </a:solidFill>
              </a:rPr>
              <a:t>, Book 9</a:t>
            </a:r>
          </a:p>
        </p:txBody>
      </p:sp>
      <p:pic>
        <p:nvPicPr>
          <p:cNvPr id="5122" name="Picture 2" descr="Image result for paradise lost serpent">
            <a:extLst>
              <a:ext uri="{FF2B5EF4-FFF2-40B4-BE49-F238E27FC236}">
                <a16:creationId xmlns:a16="http://schemas.microsoft.com/office/drawing/2014/main" xmlns="" id="{0A96DEEC-6137-43DD-9098-B4EBF268C8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8849" y="76200"/>
            <a:ext cx="2952750" cy="404502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86ED9A29-877F-47DB-A4C9-B14EB86CAA82}"/>
              </a:ext>
            </a:extLst>
          </p:cNvPr>
          <p:cNvSpPr txBox="1"/>
          <p:nvPr/>
        </p:nvSpPr>
        <p:spPr>
          <a:xfrm>
            <a:off x="4362449" y="304801"/>
            <a:ext cx="1676400" cy="646331"/>
          </a:xfrm>
          <a:prstGeom prst="rect">
            <a:avLst/>
          </a:prstGeom>
          <a:noFill/>
        </p:spPr>
        <p:txBody>
          <a:bodyPr wrap="square" rtlCol="0">
            <a:spAutoFit/>
          </a:bodyPr>
          <a:lstStyle/>
          <a:p>
            <a:pPr algn="r"/>
            <a:r>
              <a:rPr lang="en-US" sz="1200" dirty="0">
                <a:solidFill>
                  <a:schemeClr val="bg1">
                    <a:lumMod val="75000"/>
                  </a:schemeClr>
                </a:solidFill>
              </a:rPr>
              <a:t>“The Guileful Serpent Persuades Eve”</a:t>
            </a:r>
          </a:p>
          <a:p>
            <a:pPr algn="r"/>
            <a:r>
              <a:rPr lang="en-US" sz="1200" dirty="0">
                <a:solidFill>
                  <a:schemeClr val="bg1">
                    <a:lumMod val="75000"/>
                  </a:schemeClr>
                </a:solidFill>
              </a:rPr>
              <a:t>Edward Burney, c. 1780</a:t>
            </a:r>
          </a:p>
        </p:txBody>
      </p:sp>
    </p:spTree>
    <p:extLst>
      <p:ext uri="{BB962C8B-B14F-4D97-AF65-F5344CB8AC3E}">
        <p14:creationId xmlns:p14="http://schemas.microsoft.com/office/powerpoint/2010/main" val="2980631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F1B52B77-EEC9-4E1C-B10C-49926EE2EFB4}"/>
              </a:ext>
            </a:extLst>
          </p:cNvPr>
          <p:cNvSpPr>
            <a:spLocks noGrp="1"/>
          </p:cNvSpPr>
          <p:nvPr>
            <p:ph type="title"/>
          </p:nvPr>
        </p:nvSpPr>
        <p:spPr/>
        <p:txBody>
          <a:bodyPr>
            <a:normAutofit fontScale="90000"/>
          </a:bodyPr>
          <a:lstStyle/>
          <a:p>
            <a:r>
              <a:rPr lang="en-US" dirty="0"/>
              <a:t>Human Disobedience</a:t>
            </a:r>
            <a:br>
              <a:rPr lang="en-US" dirty="0"/>
            </a:br>
            <a:r>
              <a:rPr lang="en-US" i="1" dirty="0"/>
              <a:t>The Misuse of Freedom</a:t>
            </a:r>
            <a:endParaRPr lang="en-US" dirty="0"/>
          </a:p>
        </p:txBody>
      </p:sp>
      <p:sp>
        <p:nvSpPr>
          <p:cNvPr id="6" name="Content Placeholder 5">
            <a:extLst>
              <a:ext uri="{FF2B5EF4-FFF2-40B4-BE49-F238E27FC236}">
                <a16:creationId xmlns:a16="http://schemas.microsoft.com/office/drawing/2014/main" xmlns="" id="{F32F1C92-4A71-4161-AFBB-ACF9122E9C5E}"/>
              </a:ext>
            </a:extLst>
          </p:cNvPr>
          <p:cNvSpPr>
            <a:spLocks noGrp="1"/>
          </p:cNvSpPr>
          <p:nvPr>
            <p:ph sz="quarter" idx="1"/>
          </p:nvPr>
        </p:nvSpPr>
        <p:spPr/>
        <p:txBody>
          <a:bodyPr>
            <a:normAutofit fontScale="92500" lnSpcReduction="10000"/>
          </a:bodyPr>
          <a:lstStyle/>
          <a:p>
            <a:r>
              <a:rPr lang="en-US" dirty="0"/>
              <a:t>Using this conception of human nature (created by God), we can understand the faults of humanity:</a:t>
            </a:r>
          </a:p>
          <a:p>
            <a:pPr lvl="1"/>
            <a:r>
              <a:rPr lang="en-US" dirty="0"/>
              <a:t>Mis-use of free-will </a:t>
            </a:r>
            <a:r>
              <a:rPr lang="en-US" dirty="0">
                <a:sym typeface="Wingdings" panose="05000000000000000000" pitchFamily="2" charset="2"/>
              </a:rPr>
              <a:t> gift from God</a:t>
            </a:r>
          </a:p>
          <a:p>
            <a:pPr lvl="1"/>
            <a:r>
              <a:rPr lang="en-US" dirty="0">
                <a:sym typeface="Wingdings" panose="05000000000000000000" pitchFamily="2" charset="2"/>
              </a:rPr>
              <a:t>Chose evil rather than good  interrupts relationship with God</a:t>
            </a:r>
          </a:p>
          <a:p>
            <a:pPr lvl="1"/>
            <a:r>
              <a:rPr lang="en-US" dirty="0">
                <a:sym typeface="Wingdings" panose="05000000000000000000" pitchFamily="2" charset="2"/>
              </a:rPr>
              <a:t>Suffering the consequences of the mis-use of this God-given freedom</a:t>
            </a:r>
          </a:p>
          <a:p>
            <a:pPr lvl="1"/>
            <a:r>
              <a:rPr lang="en-US" dirty="0">
                <a:sym typeface="Wingdings" panose="05000000000000000000" pitchFamily="2" charset="2"/>
              </a:rPr>
              <a:t>God’s covenants (quasi-legal agreements) restore humanity through His forgiveness</a:t>
            </a:r>
          </a:p>
          <a:p>
            <a:pPr lvl="2"/>
            <a:r>
              <a:rPr lang="en-US" dirty="0">
                <a:sym typeface="Wingdings" panose="05000000000000000000" pitchFamily="2" charset="2"/>
              </a:rPr>
              <a:t>Noah (Gen 9); Abraham (Gen 17); Moses (Ex 19)</a:t>
            </a:r>
          </a:p>
          <a:p>
            <a:pPr lvl="2"/>
            <a:r>
              <a:rPr lang="en-US" dirty="0">
                <a:sym typeface="Wingdings" panose="05000000000000000000" pitchFamily="2" charset="2"/>
              </a:rPr>
              <a:t>However, sin does not vanish from humanity  promise of both punishment but also forgiveness  promise of a savior </a:t>
            </a:r>
          </a:p>
        </p:txBody>
      </p:sp>
    </p:spTree>
    <p:extLst>
      <p:ext uri="{BB962C8B-B14F-4D97-AF65-F5344CB8AC3E}">
        <p14:creationId xmlns:p14="http://schemas.microsoft.com/office/powerpoint/2010/main" val="3203783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2B9867-14B3-4609-A4F4-316AB7AD5717}"/>
              </a:ext>
            </a:extLst>
          </p:cNvPr>
          <p:cNvSpPr>
            <a:spLocks noGrp="1"/>
          </p:cNvSpPr>
          <p:nvPr>
            <p:ph type="title"/>
          </p:nvPr>
        </p:nvSpPr>
        <p:spPr/>
        <p:txBody>
          <a:bodyPr/>
          <a:lstStyle/>
          <a:p>
            <a:r>
              <a:rPr lang="en-US" dirty="0"/>
              <a:t>Sources</a:t>
            </a:r>
          </a:p>
        </p:txBody>
      </p:sp>
      <p:sp>
        <p:nvSpPr>
          <p:cNvPr id="3" name="Content Placeholder 2">
            <a:extLst>
              <a:ext uri="{FF2B5EF4-FFF2-40B4-BE49-F238E27FC236}">
                <a16:creationId xmlns:a16="http://schemas.microsoft.com/office/drawing/2014/main" xmlns="" id="{C2688D4D-69CA-41F2-A361-89C45AB5F7D4}"/>
              </a:ext>
            </a:extLst>
          </p:cNvPr>
          <p:cNvSpPr>
            <a:spLocks noGrp="1"/>
          </p:cNvSpPr>
          <p:nvPr>
            <p:ph sz="quarter" idx="1"/>
          </p:nvPr>
        </p:nvSpPr>
        <p:spPr/>
        <p:txBody>
          <a:bodyPr>
            <a:normAutofit fontScale="92500" lnSpcReduction="20000"/>
          </a:bodyPr>
          <a:lstStyle/>
          <a:p>
            <a:r>
              <a:rPr lang="en-US" dirty="0"/>
              <a:t>Cohen, Jeremy. “Original Sin as the Evil Inclination. A Polemicist's Appreciation of Human Nature.” </a:t>
            </a:r>
            <a:r>
              <a:rPr lang="en-US" i="1" dirty="0"/>
              <a:t>The Harvard Theological Review</a:t>
            </a:r>
            <a:r>
              <a:rPr lang="en-US" dirty="0"/>
              <a:t>, 1980, Vol. 73 (3/4), pp. 495-520.</a:t>
            </a:r>
          </a:p>
          <a:p>
            <a:r>
              <a:rPr lang="en-US" dirty="0"/>
              <a:t>“Genesis,” </a:t>
            </a:r>
            <a:r>
              <a:rPr lang="en-US" i="1" dirty="0" err="1"/>
              <a:t>Encyclopædia</a:t>
            </a:r>
            <a:r>
              <a:rPr lang="en-US" i="1" dirty="0"/>
              <a:t> Britannica</a:t>
            </a:r>
            <a:r>
              <a:rPr lang="en-US" dirty="0"/>
              <a:t>, April 11, 2016, Accessed September 19, 2018.</a:t>
            </a:r>
          </a:p>
          <a:p>
            <a:r>
              <a:rPr lang="en-US" dirty="0"/>
              <a:t>Milton, John. </a:t>
            </a:r>
            <a:r>
              <a:rPr lang="en-US" i="1" dirty="0"/>
              <a:t>Paradise Lost</a:t>
            </a:r>
            <a:r>
              <a:rPr lang="en-US" dirty="0"/>
              <a:t>. Ed. S. Orgel. OUP, 2004.</a:t>
            </a:r>
          </a:p>
          <a:p>
            <a:r>
              <a:rPr lang="en-US" dirty="0"/>
              <a:t>Stevenson, Leslie and David L. Haberman. </a:t>
            </a:r>
            <a:r>
              <a:rPr lang="en-US" i="1" dirty="0"/>
              <a:t>Ten Theories of Human Nature</a:t>
            </a:r>
            <a:r>
              <a:rPr lang="en-US" dirty="0"/>
              <a:t>. Fifth Edition. OUP, 2009.</a:t>
            </a:r>
          </a:p>
          <a:p>
            <a:r>
              <a:rPr lang="en-US" dirty="0"/>
              <a:t>Ward, Keith. </a:t>
            </a:r>
            <a:r>
              <a:rPr lang="en-US" i="1" dirty="0"/>
              <a:t>Religion and Human Nature. </a:t>
            </a:r>
            <a:r>
              <a:rPr lang="en-US" dirty="0"/>
              <a:t>Clarendon Press, Oxford, 1998.</a:t>
            </a:r>
          </a:p>
          <a:p>
            <a:endParaRPr lang="en-US" dirty="0"/>
          </a:p>
        </p:txBody>
      </p:sp>
    </p:spTree>
    <p:extLst>
      <p:ext uri="{BB962C8B-B14F-4D97-AF65-F5344CB8AC3E}">
        <p14:creationId xmlns:p14="http://schemas.microsoft.com/office/powerpoint/2010/main" val="3796861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AD3440-9E03-4792-A2A7-7E4C6F1BCAB5}"/>
              </a:ext>
            </a:extLst>
          </p:cNvPr>
          <p:cNvSpPr>
            <a:spLocks noGrp="1"/>
          </p:cNvSpPr>
          <p:nvPr>
            <p:ph type="title"/>
          </p:nvPr>
        </p:nvSpPr>
        <p:spPr/>
        <p:txBody>
          <a:bodyPr/>
          <a:lstStyle/>
          <a:p>
            <a:r>
              <a:rPr lang="en-US" i="1" dirty="0"/>
              <a:t>Genesis</a:t>
            </a:r>
          </a:p>
        </p:txBody>
      </p:sp>
      <p:sp>
        <p:nvSpPr>
          <p:cNvPr id="3" name="Content Placeholder 2">
            <a:extLst>
              <a:ext uri="{FF2B5EF4-FFF2-40B4-BE49-F238E27FC236}">
                <a16:creationId xmlns:a16="http://schemas.microsoft.com/office/drawing/2014/main" xmlns="" id="{C964907C-19A0-401E-975C-F65FFA916DA2}"/>
              </a:ext>
            </a:extLst>
          </p:cNvPr>
          <p:cNvSpPr>
            <a:spLocks noGrp="1"/>
          </p:cNvSpPr>
          <p:nvPr>
            <p:ph sz="quarter" idx="1"/>
          </p:nvPr>
        </p:nvSpPr>
        <p:spPr>
          <a:xfrm>
            <a:off x="228600" y="1600200"/>
            <a:ext cx="8537448" cy="3962400"/>
          </a:xfrm>
        </p:spPr>
        <p:txBody>
          <a:bodyPr>
            <a:normAutofit fontScale="70000" lnSpcReduction="20000"/>
          </a:bodyPr>
          <a:lstStyle/>
          <a:p>
            <a:r>
              <a:rPr lang="en-US" dirty="0"/>
              <a:t>Genesis, Hebrew </a:t>
            </a:r>
            <a:r>
              <a:rPr lang="en-US" dirty="0" err="1"/>
              <a:t>Bereshit</a:t>
            </a:r>
            <a:r>
              <a:rPr lang="en-US" dirty="0"/>
              <a:t> (“In the Beginning”), the first book of the Bible. </a:t>
            </a:r>
          </a:p>
          <a:p>
            <a:r>
              <a:rPr lang="en-US" dirty="0"/>
              <a:t>Its name derives from the opening words: “In the beginning….” </a:t>
            </a:r>
          </a:p>
          <a:p>
            <a:r>
              <a:rPr lang="en-US" dirty="0"/>
              <a:t>Genesis narrates the primeval history of the world (chapters 1–11) and the patriarchal history of the Israelite people (chapters 12–50). </a:t>
            </a:r>
          </a:p>
          <a:p>
            <a:r>
              <a:rPr lang="en-US" b="1" dirty="0"/>
              <a:t>The primeval history </a:t>
            </a:r>
            <a:r>
              <a:rPr lang="en-US" dirty="0"/>
              <a:t>includes the familiar stories of the Creation, the Garden of Eden, Cain and Abel, Noah and the Flood, and the Tower of Babel. </a:t>
            </a:r>
          </a:p>
          <a:p>
            <a:r>
              <a:rPr lang="en-US" b="1" dirty="0"/>
              <a:t>The patriarchal history </a:t>
            </a:r>
            <a:r>
              <a:rPr lang="en-US" dirty="0"/>
              <a:t>begins with the divine promise to Abraham that “I will make of you a great nation” (12:2) and tells the stories of Abraham (chapters 12–25) and his descendants: Isaac and his twin sons Jacob and Esau (chapters 26–36) and Jacob’s family, the principal figure being Joseph (chapters 37–50), whose story tells how the Israelites came to be in Egypt. </a:t>
            </a:r>
          </a:p>
          <a:p>
            <a:r>
              <a:rPr lang="en-US" dirty="0"/>
              <a:t>Their deliverance is narrated in the following book of Exodus. Genesis must thus be seen as a part of a larger unit of material traditionally understood to comprise the first five books of the Bible, called the Torah or the Pentateuch.</a:t>
            </a:r>
          </a:p>
          <a:p>
            <a:endParaRPr lang="en-US" dirty="0"/>
          </a:p>
        </p:txBody>
      </p:sp>
      <p:pic>
        <p:nvPicPr>
          <p:cNvPr id="4" name="Gen 1">
            <a:hlinkClick r:id="" action="ppaction://media"/>
            <a:extLst>
              <a:ext uri="{FF2B5EF4-FFF2-40B4-BE49-F238E27FC236}">
                <a16:creationId xmlns:a16="http://schemas.microsoft.com/office/drawing/2014/main" xmlns="" id="{68FD84BD-54CF-43E2-A304-6417A358B71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010400" y="228600"/>
            <a:ext cx="414670" cy="414670"/>
          </a:xfrm>
          <a:prstGeom prst="rect">
            <a:avLst/>
          </a:prstGeom>
        </p:spPr>
      </p:pic>
      <p:sp>
        <p:nvSpPr>
          <p:cNvPr id="6" name="TextBox 5">
            <a:extLst>
              <a:ext uri="{FF2B5EF4-FFF2-40B4-BE49-F238E27FC236}">
                <a16:creationId xmlns:a16="http://schemas.microsoft.com/office/drawing/2014/main" xmlns="" id="{9CBC9849-8B38-4E1F-BEE1-FCEB07A73D0C}"/>
              </a:ext>
            </a:extLst>
          </p:cNvPr>
          <p:cNvSpPr txBox="1"/>
          <p:nvPr/>
        </p:nvSpPr>
        <p:spPr>
          <a:xfrm>
            <a:off x="152400" y="6331688"/>
            <a:ext cx="6126870" cy="307777"/>
          </a:xfrm>
          <a:prstGeom prst="rect">
            <a:avLst/>
          </a:prstGeom>
          <a:noFill/>
        </p:spPr>
        <p:txBody>
          <a:bodyPr wrap="none" rtlCol="0">
            <a:spAutoFit/>
          </a:bodyPr>
          <a:lstStyle/>
          <a:p>
            <a:r>
              <a:rPr lang="en-US" sz="1400" dirty="0">
                <a:solidFill>
                  <a:schemeClr val="bg1">
                    <a:lumMod val="75000"/>
                  </a:schemeClr>
                </a:solidFill>
              </a:rPr>
              <a:t>“Genesis,” </a:t>
            </a:r>
            <a:r>
              <a:rPr lang="en-US" sz="1400" i="1" dirty="0" err="1">
                <a:solidFill>
                  <a:schemeClr val="bg1">
                    <a:lumMod val="75000"/>
                  </a:schemeClr>
                </a:solidFill>
              </a:rPr>
              <a:t>Encyclopædia</a:t>
            </a:r>
            <a:r>
              <a:rPr lang="en-US" sz="1400" i="1" dirty="0">
                <a:solidFill>
                  <a:schemeClr val="bg1">
                    <a:lumMod val="75000"/>
                  </a:schemeClr>
                </a:solidFill>
              </a:rPr>
              <a:t> Britannica</a:t>
            </a:r>
            <a:r>
              <a:rPr lang="en-US" sz="1400" dirty="0">
                <a:solidFill>
                  <a:schemeClr val="bg1">
                    <a:lumMod val="75000"/>
                  </a:schemeClr>
                </a:solidFill>
              </a:rPr>
              <a:t>, April 11, 2016, Accessed September 19, 2018</a:t>
            </a:r>
            <a:endParaRPr lang="en-US" sz="1400" i="1" dirty="0">
              <a:solidFill>
                <a:schemeClr val="bg1">
                  <a:lumMod val="75000"/>
                </a:schemeClr>
              </a:solidFill>
            </a:endParaRPr>
          </a:p>
        </p:txBody>
      </p:sp>
    </p:spTree>
    <p:extLst>
      <p:ext uri="{BB962C8B-B14F-4D97-AF65-F5344CB8AC3E}">
        <p14:creationId xmlns:p14="http://schemas.microsoft.com/office/powerpoint/2010/main" val="1561955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6403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AD3440-9E03-4792-A2A7-7E4C6F1BCAB5}"/>
              </a:ext>
            </a:extLst>
          </p:cNvPr>
          <p:cNvSpPr>
            <a:spLocks noGrp="1"/>
          </p:cNvSpPr>
          <p:nvPr>
            <p:ph type="title"/>
          </p:nvPr>
        </p:nvSpPr>
        <p:spPr/>
        <p:txBody>
          <a:bodyPr/>
          <a:lstStyle/>
          <a:p>
            <a:r>
              <a:rPr lang="en-US" i="1" dirty="0"/>
              <a:t>Genesis</a:t>
            </a:r>
          </a:p>
        </p:txBody>
      </p:sp>
      <p:sp>
        <p:nvSpPr>
          <p:cNvPr id="3" name="Content Placeholder 2">
            <a:extLst>
              <a:ext uri="{FF2B5EF4-FFF2-40B4-BE49-F238E27FC236}">
                <a16:creationId xmlns:a16="http://schemas.microsoft.com/office/drawing/2014/main" xmlns="" id="{C964907C-19A0-401E-975C-F65FFA916DA2}"/>
              </a:ext>
            </a:extLst>
          </p:cNvPr>
          <p:cNvSpPr>
            <a:spLocks noGrp="1"/>
          </p:cNvSpPr>
          <p:nvPr>
            <p:ph sz="quarter" idx="1"/>
          </p:nvPr>
        </p:nvSpPr>
        <p:spPr>
          <a:xfrm>
            <a:off x="228600" y="1600200"/>
            <a:ext cx="8537448" cy="4572000"/>
          </a:xfrm>
        </p:spPr>
        <p:txBody>
          <a:bodyPr>
            <a:normAutofit fontScale="77500" lnSpcReduction="20000"/>
          </a:bodyPr>
          <a:lstStyle/>
          <a:p>
            <a:r>
              <a:rPr lang="en-US" dirty="0"/>
              <a:t>Scholars have identified three literary traditions in Genesis, as in Deuteronomy, usually identified as the </a:t>
            </a:r>
            <a:r>
              <a:rPr lang="en-US" b="1" dirty="0"/>
              <a:t>Yahwist</a:t>
            </a:r>
            <a:r>
              <a:rPr lang="en-US" dirty="0"/>
              <a:t>, </a:t>
            </a:r>
            <a:r>
              <a:rPr lang="en-US" b="1" dirty="0" err="1"/>
              <a:t>Elohist</a:t>
            </a:r>
            <a:r>
              <a:rPr lang="en-US" dirty="0"/>
              <a:t>, and </a:t>
            </a:r>
            <a:r>
              <a:rPr lang="en-US" b="1" dirty="0"/>
              <a:t>Priestly</a:t>
            </a:r>
            <a:r>
              <a:rPr lang="en-US" dirty="0"/>
              <a:t> strains. </a:t>
            </a:r>
          </a:p>
          <a:p>
            <a:r>
              <a:rPr lang="en-US" b="1" dirty="0"/>
              <a:t>The Yahwist strain</a:t>
            </a:r>
            <a:r>
              <a:rPr lang="en-US" dirty="0"/>
              <a:t>, so called because it used the name Yahweh (Jehovah) for God, is a Judaean rendition of the sacred story, perhaps written as early as 950 BCE. </a:t>
            </a:r>
          </a:p>
          <a:p>
            <a:r>
              <a:rPr lang="en-US" b="1" dirty="0"/>
              <a:t>The </a:t>
            </a:r>
            <a:r>
              <a:rPr lang="en-US" b="1" dirty="0" err="1"/>
              <a:t>Elohist</a:t>
            </a:r>
            <a:r>
              <a:rPr lang="en-US" b="1" dirty="0"/>
              <a:t> strain</a:t>
            </a:r>
            <a:r>
              <a:rPr lang="en-US" dirty="0"/>
              <a:t>, which designates God as Elohim, is traceable to the northern kingdom of Israel and was written 900–700 BCE. </a:t>
            </a:r>
          </a:p>
          <a:p>
            <a:r>
              <a:rPr lang="en-US" b="1" dirty="0"/>
              <a:t>The Priestly strain</a:t>
            </a:r>
            <a:r>
              <a:rPr lang="en-US" dirty="0"/>
              <a:t>, so called because of its cultic interests and regulations for priests, is usually dated in the 5th century BCE and is regarded as the law upon which Ezra and Nehemiah based their reform. </a:t>
            </a:r>
          </a:p>
          <a:p>
            <a:r>
              <a:rPr lang="en-US" dirty="0"/>
              <a:t>Because each of these strains preserves materials much older than the time of their incorporation into a written work, Genesis contains extremely old oral and written traditions.</a:t>
            </a:r>
          </a:p>
        </p:txBody>
      </p:sp>
      <p:sp>
        <p:nvSpPr>
          <p:cNvPr id="6" name="TextBox 5">
            <a:extLst>
              <a:ext uri="{FF2B5EF4-FFF2-40B4-BE49-F238E27FC236}">
                <a16:creationId xmlns:a16="http://schemas.microsoft.com/office/drawing/2014/main" xmlns="" id="{9CBC9849-8B38-4E1F-BEE1-FCEB07A73D0C}"/>
              </a:ext>
            </a:extLst>
          </p:cNvPr>
          <p:cNvSpPr txBox="1"/>
          <p:nvPr/>
        </p:nvSpPr>
        <p:spPr>
          <a:xfrm>
            <a:off x="152400" y="6331688"/>
            <a:ext cx="6126870" cy="307777"/>
          </a:xfrm>
          <a:prstGeom prst="rect">
            <a:avLst/>
          </a:prstGeom>
          <a:noFill/>
        </p:spPr>
        <p:txBody>
          <a:bodyPr wrap="none" rtlCol="0">
            <a:spAutoFit/>
          </a:bodyPr>
          <a:lstStyle/>
          <a:p>
            <a:r>
              <a:rPr lang="en-US" sz="1400" dirty="0">
                <a:solidFill>
                  <a:schemeClr val="bg1">
                    <a:lumMod val="75000"/>
                  </a:schemeClr>
                </a:solidFill>
              </a:rPr>
              <a:t>“Genesis,” </a:t>
            </a:r>
            <a:r>
              <a:rPr lang="en-US" sz="1400" i="1" dirty="0" err="1">
                <a:solidFill>
                  <a:schemeClr val="bg1">
                    <a:lumMod val="75000"/>
                  </a:schemeClr>
                </a:solidFill>
              </a:rPr>
              <a:t>Encyclopædia</a:t>
            </a:r>
            <a:r>
              <a:rPr lang="en-US" sz="1400" i="1" dirty="0">
                <a:solidFill>
                  <a:schemeClr val="bg1">
                    <a:lumMod val="75000"/>
                  </a:schemeClr>
                </a:solidFill>
              </a:rPr>
              <a:t> Britannica</a:t>
            </a:r>
            <a:r>
              <a:rPr lang="en-US" sz="1400" dirty="0">
                <a:solidFill>
                  <a:schemeClr val="bg1">
                    <a:lumMod val="75000"/>
                  </a:schemeClr>
                </a:solidFill>
              </a:rPr>
              <a:t>, April 11, 2016, Accessed September 19, 2018</a:t>
            </a:r>
            <a:endParaRPr lang="en-US" sz="1400" i="1" dirty="0">
              <a:solidFill>
                <a:schemeClr val="bg1">
                  <a:lumMod val="75000"/>
                </a:schemeClr>
              </a:solidFill>
            </a:endParaRPr>
          </a:p>
        </p:txBody>
      </p:sp>
    </p:spTree>
    <p:extLst>
      <p:ext uri="{BB962C8B-B14F-4D97-AF65-F5344CB8AC3E}">
        <p14:creationId xmlns:p14="http://schemas.microsoft.com/office/powerpoint/2010/main" val="2308289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4101B7-E79E-413E-B430-A10B39FD28CA}"/>
              </a:ext>
            </a:extLst>
          </p:cNvPr>
          <p:cNvSpPr>
            <a:spLocks noGrp="1"/>
          </p:cNvSpPr>
          <p:nvPr>
            <p:ph type="title"/>
          </p:nvPr>
        </p:nvSpPr>
        <p:spPr/>
        <p:txBody>
          <a:bodyPr/>
          <a:lstStyle/>
          <a:p>
            <a:r>
              <a:rPr lang="en-US" dirty="0"/>
              <a:t>Old Testament History</a:t>
            </a:r>
          </a:p>
        </p:txBody>
      </p:sp>
      <p:graphicFrame>
        <p:nvGraphicFramePr>
          <p:cNvPr id="4" name="Content Placeholder 3">
            <a:extLst>
              <a:ext uri="{FF2B5EF4-FFF2-40B4-BE49-F238E27FC236}">
                <a16:creationId xmlns:a16="http://schemas.microsoft.com/office/drawing/2014/main" xmlns="" id="{5CD88AC4-1453-427F-9049-1D6F1F7E5DBF}"/>
              </a:ext>
            </a:extLst>
          </p:cNvPr>
          <p:cNvGraphicFramePr>
            <a:graphicFrameLocks noGrp="1"/>
          </p:cNvGraphicFramePr>
          <p:nvPr>
            <p:ph sz="quarter" idx="1"/>
            <p:extLst>
              <p:ext uri="{D42A27DB-BD31-4B8C-83A1-F6EECF244321}">
                <p14:modId xmlns:p14="http://schemas.microsoft.com/office/powerpoint/2010/main" val="3194712025"/>
              </p:ext>
            </p:extLst>
          </p:nvPr>
        </p:nvGraphicFramePr>
        <p:xfrm>
          <a:off x="304800" y="1600200"/>
          <a:ext cx="8153400" cy="4937760"/>
        </p:xfrm>
        <a:graphic>
          <a:graphicData uri="http://schemas.openxmlformats.org/drawingml/2006/table">
            <a:tbl>
              <a:tblPr/>
              <a:tblGrid>
                <a:gridCol w="2038350">
                  <a:extLst>
                    <a:ext uri="{9D8B030D-6E8A-4147-A177-3AD203B41FA5}">
                      <a16:colId xmlns:a16="http://schemas.microsoft.com/office/drawing/2014/main" xmlns="" val="1689308242"/>
                    </a:ext>
                  </a:extLst>
                </a:gridCol>
                <a:gridCol w="4076700">
                  <a:extLst>
                    <a:ext uri="{9D8B030D-6E8A-4147-A177-3AD203B41FA5}">
                      <a16:colId xmlns:a16="http://schemas.microsoft.com/office/drawing/2014/main" xmlns="" val="3365288831"/>
                    </a:ext>
                  </a:extLst>
                </a:gridCol>
                <a:gridCol w="2038350">
                  <a:extLst>
                    <a:ext uri="{9D8B030D-6E8A-4147-A177-3AD203B41FA5}">
                      <a16:colId xmlns:a16="http://schemas.microsoft.com/office/drawing/2014/main" xmlns="" val="1485213521"/>
                    </a:ext>
                  </a:extLst>
                </a:gridCol>
              </a:tblGrid>
              <a:tr h="0">
                <a:tc>
                  <a:txBody>
                    <a:bodyPr/>
                    <a:lstStyle/>
                    <a:p>
                      <a:pPr algn="ctr"/>
                      <a:r>
                        <a:rPr lang="en-US" sz="1800" b="0" u="none" dirty="0">
                          <a:latin typeface="+mn-lt"/>
                        </a:rPr>
                        <a:t>Before 4000 BC</a:t>
                      </a:r>
                    </a:p>
                  </a:txBody>
                  <a:tcPr marL="0" marR="0" marT="0" marB="0">
                    <a:lnL>
                      <a:noFill/>
                    </a:lnL>
                    <a:lnR>
                      <a:noFill/>
                    </a:lnR>
                    <a:lnT>
                      <a:noFill/>
                    </a:lnT>
                    <a:lnB>
                      <a:noFill/>
                    </a:lnB>
                    <a:solidFill>
                      <a:srgbClr val="FFFFFF"/>
                    </a:solidFill>
                  </a:tcPr>
                </a:tc>
                <a:tc>
                  <a:txBody>
                    <a:bodyPr/>
                    <a:lstStyle/>
                    <a:p>
                      <a:pPr algn="ctr"/>
                      <a:r>
                        <a:rPr lang="en-US" sz="1800" b="0" u="none">
                          <a:latin typeface="+mn-lt"/>
                        </a:rPr>
                        <a:t>The Creation</a:t>
                      </a:r>
                    </a:p>
                  </a:txBody>
                  <a:tcPr marL="0" marR="0" marT="0" marB="0">
                    <a:lnL>
                      <a:noFill/>
                    </a:lnL>
                    <a:lnR>
                      <a:noFill/>
                    </a:lnR>
                    <a:lnT>
                      <a:noFill/>
                    </a:lnT>
                    <a:lnB>
                      <a:noFill/>
                    </a:lnB>
                    <a:solidFill>
                      <a:srgbClr val="FFFFFF"/>
                    </a:solidFill>
                  </a:tcPr>
                </a:tc>
                <a:tc>
                  <a:txBody>
                    <a:bodyPr/>
                    <a:lstStyle/>
                    <a:p>
                      <a:pPr algn="ctr"/>
                      <a:r>
                        <a:rPr lang="en-US" sz="1800" b="0" u="none" strike="noStrike" dirty="0">
                          <a:solidFill>
                            <a:srgbClr val="0092F2"/>
                          </a:solidFill>
                          <a:effectLst/>
                          <a:latin typeface="+mn-lt"/>
                        </a:rPr>
                        <a:t>Genesis 1</a:t>
                      </a:r>
                      <a:endParaRPr lang="en-US" sz="1800" b="0" u="none" dirty="0">
                        <a:latin typeface="+mn-lt"/>
                      </a:endParaRPr>
                    </a:p>
                  </a:txBody>
                  <a:tcPr marL="0" marR="0" marT="0" marB="0">
                    <a:lnL>
                      <a:noFill/>
                    </a:lnL>
                    <a:lnR>
                      <a:noFill/>
                    </a:lnR>
                    <a:lnT>
                      <a:noFill/>
                    </a:lnT>
                    <a:lnB>
                      <a:noFill/>
                    </a:lnB>
                    <a:solidFill>
                      <a:srgbClr val="FFFFFF"/>
                    </a:solidFill>
                  </a:tcPr>
                </a:tc>
                <a:extLst>
                  <a:ext uri="{0D108BD9-81ED-4DB2-BD59-A6C34878D82A}">
                    <a16:rowId xmlns:a16="http://schemas.microsoft.com/office/drawing/2014/main" xmlns="" val="3502619707"/>
                  </a:ext>
                </a:extLst>
              </a:tr>
              <a:tr h="0">
                <a:tc>
                  <a:txBody>
                    <a:bodyPr/>
                    <a:lstStyle/>
                    <a:p>
                      <a:pPr algn="ctr"/>
                      <a:r>
                        <a:rPr lang="en-US" sz="1800" b="0" u="none">
                          <a:latin typeface="+mn-lt"/>
                        </a:rPr>
                        <a:t>Before 4000 BC</a:t>
                      </a:r>
                    </a:p>
                  </a:txBody>
                  <a:tcPr marL="0" marR="0" marT="0" marB="0">
                    <a:lnL>
                      <a:noFill/>
                    </a:lnL>
                    <a:lnR>
                      <a:noFill/>
                    </a:lnR>
                    <a:lnT>
                      <a:noFill/>
                    </a:lnT>
                    <a:lnB>
                      <a:noFill/>
                    </a:lnB>
                    <a:solidFill>
                      <a:srgbClr val="FFFFFF"/>
                    </a:solidFill>
                  </a:tcPr>
                </a:tc>
                <a:tc>
                  <a:txBody>
                    <a:bodyPr/>
                    <a:lstStyle/>
                    <a:p>
                      <a:pPr algn="ctr"/>
                      <a:r>
                        <a:rPr lang="en-US" sz="1800" b="0" u="none">
                          <a:latin typeface="+mn-lt"/>
                        </a:rPr>
                        <a:t>The Garden of Eden</a:t>
                      </a:r>
                    </a:p>
                  </a:txBody>
                  <a:tcPr marL="0" marR="0" marT="0" marB="0">
                    <a:lnL>
                      <a:noFill/>
                    </a:lnL>
                    <a:lnR>
                      <a:noFill/>
                    </a:lnR>
                    <a:lnT>
                      <a:noFill/>
                    </a:lnT>
                    <a:lnB>
                      <a:noFill/>
                    </a:lnB>
                    <a:solidFill>
                      <a:srgbClr val="FFFFFF"/>
                    </a:solidFill>
                  </a:tcPr>
                </a:tc>
                <a:tc>
                  <a:txBody>
                    <a:bodyPr/>
                    <a:lstStyle/>
                    <a:p>
                      <a:pPr algn="ctr"/>
                      <a:r>
                        <a:rPr lang="en-US" sz="1800" b="0" u="none" strike="noStrike" dirty="0">
                          <a:solidFill>
                            <a:srgbClr val="0092F2"/>
                          </a:solidFill>
                          <a:effectLst/>
                          <a:latin typeface="+mn-lt"/>
                        </a:rPr>
                        <a:t>Genesis 2</a:t>
                      </a:r>
                      <a:endParaRPr lang="en-US" sz="1800" b="0" u="none" dirty="0">
                        <a:latin typeface="+mn-lt"/>
                      </a:endParaRPr>
                    </a:p>
                  </a:txBody>
                  <a:tcPr marL="0" marR="0" marT="0" marB="0">
                    <a:lnL>
                      <a:noFill/>
                    </a:lnL>
                    <a:lnR>
                      <a:noFill/>
                    </a:lnR>
                    <a:lnT>
                      <a:noFill/>
                    </a:lnT>
                    <a:lnB>
                      <a:noFill/>
                    </a:lnB>
                    <a:solidFill>
                      <a:srgbClr val="FFFFFF"/>
                    </a:solidFill>
                  </a:tcPr>
                </a:tc>
                <a:extLst>
                  <a:ext uri="{0D108BD9-81ED-4DB2-BD59-A6C34878D82A}">
                    <a16:rowId xmlns:a16="http://schemas.microsoft.com/office/drawing/2014/main" xmlns="" val="707179988"/>
                  </a:ext>
                </a:extLst>
              </a:tr>
              <a:tr h="0">
                <a:tc>
                  <a:txBody>
                    <a:bodyPr/>
                    <a:lstStyle/>
                    <a:p>
                      <a:pPr algn="ctr"/>
                      <a:r>
                        <a:rPr lang="en-US" sz="1800" b="0" u="none" dirty="0">
                          <a:latin typeface="+mn-lt"/>
                        </a:rPr>
                        <a:t>Before 4000 BC</a:t>
                      </a:r>
                    </a:p>
                  </a:txBody>
                  <a:tcPr marL="0" marR="0" marT="0" marB="0">
                    <a:lnL>
                      <a:noFill/>
                    </a:lnL>
                    <a:lnR>
                      <a:noFill/>
                    </a:lnR>
                    <a:lnT>
                      <a:noFill/>
                    </a:lnT>
                    <a:lnB>
                      <a:noFill/>
                    </a:lnB>
                    <a:solidFill>
                      <a:srgbClr val="FFFFFF"/>
                    </a:solidFill>
                  </a:tcPr>
                </a:tc>
                <a:tc>
                  <a:txBody>
                    <a:bodyPr/>
                    <a:lstStyle/>
                    <a:p>
                      <a:pPr algn="ctr"/>
                      <a:r>
                        <a:rPr lang="en-US" sz="1800" b="0" u="none">
                          <a:latin typeface="+mn-lt"/>
                        </a:rPr>
                        <a:t>The Fall of Man</a:t>
                      </a:r>
                    </a:p>
                  </a:txBody>
                  <a:tcPr marL="0" marR="0" marT="0" marB="0">
                    <a:lnL>
                      <a:noFill/>
                    </a:lnL>
                    <a:lnR>
                      <a:noFill/>
                    </a:lnR>
                    <a:lnT>
                      <a:noFill/>
                    </a:lnT>
                    <a:lnB>
                      <a:noFill/>
                    </a:lnB>
                    <a:solidFill>
                      <a:srgbClr val="FFFFFF"/>
                    </a:solidFill>
                  </a:tcPr>
                </a:tc>
                <a:tc>
                  <a:txBody>
                    <a:bodyPr/>
                    <a:lstStyle/>
                    <a:p>
                      <a:pPr algn="ctr"/>
                      <a:r>
                        <a:rPr lang="en-US" sz="1800" b="0" u="none" strike="noStrike" dirty="0">
                          <a:solidFill>
                            <a:srgbClr val="0092F2"/>
                          </a:solidFill>
                          <a:effectLst/>
                          <a:latin typeface="+mn-lt"/>
                        </a:rPr>
                        <a:t>Genesis 3</a:t>
                      </a:r>
                      <a:endParaRPr lang="en-US" sz="1800" b="0" u="none" dirty="0">
                        <a:latin typeface="+mn-lt"/>
                      </a:endParaRPr>
                    </a:p>
                  </a:txBody>
                  <a:tcPr marL="0" marR="0" marT="0" marB="0">
                    <a:lnL>
                      <a:noFill/>
                    </a:lnL>
                    <a:lnR>
                      <a:noFill/>
                    </a:lnR>
                    <a:lnT>
                      <a:noFill/>
                    </a:lnT>
                    <a:lnB>
                      <a:noFill/>
                    </a:lnB>
                    <a:solidFill>
                      <a:srgbClr val="FFFFFF"/>
                    </a:solidFill>
                  </a:tcPr>
                </a:tc>
                <a:extLst>
                  <a:ext uri="{0D108BD9-81ED-4DB2-BD59-A6C34878D82A}">
                    <a16:rowId xmlns:a16="http://schemas.microsoft.com/office/drawing/2014/main" xmlns="" val="1498603702"/>
                  </a:ext>
                </a:extLst>
              </a:tr>
              <a:tr h="0">
                <a:tc>
                  <a:txBody>
                    <a:bodyPr/>
                    <a:lstStyle/>
                    <a:p>
                      <a:pPr algn="ctr"/>
                      <a:r>
                        <a:rPr lang="en-US" sz="1800" b="0" u="none" dirty="0">
                          <a:latin typeface="+mn-lt"/>
                        </a:rPr>
                        <a:t>Before 3000 BC</a:t>
                      </a:r>
                    </a:p>
                  </a:txBody>
                  <a:tcPr marL="0" marR="0" marT="0" marB="0">
                    <a:lnL>
                      <a:noFill/>
                    </a:lnL>
                    <a:lnR>
                      <a:noFill/>
                    </a:lnR>
                    <a:lnT>
                      <a:noFill/>
                    </a:lnT>
                    <a:lnB>
                      <a:noFill/>
                    </a:lnB>
                    <a:solidFill>
                      <a:srgbClr val="FFFFFF"/>
                    </a:solidFill>
                  </a:tcPr>
                </a:tc>
                <a:tc>
                  <a:txBody>
                    <a:bodyPr/>
                    <a:lstStyle/>
                    <a:p>
                      <a:pPr algn="ctr"/>
                      <a:r>
                        <a:rPr lang="en-US" sz="1800" b="0" u="none">
                          <a:latin typeface="+mn-lt"/>
                        </a:rPr>
                        <a:t>Cain kills Abel</a:t>
                      </a:r>
                    </a:p>
                  </a:txBody>
                  <a:tcPr marL="0" marR="0" marT="0" marB="0">
                    <a:lnL>
                      <a:noFill/>
                    </a:lnL>
                    <a:lnR>
                      <a:noFill/>
                    </a:lnR>
                    <a:lnT>
                      <a:noFill/>
                    </a:lnT>
                    <a:lnB>
                      <a:noFill/>
                    </a:lnB>
                    <a:solidFill>
                      <a:srgbClr val="FFFFFF"/>
                    </a:solidFill>
                  </a:tcPr>
                </a:tc>
                <a:tc>
                  <a:txBody>
                    <a:bodyPr/>
                    <a:lstStyle/>
                    <a:p>
                      <a:pPr algn="ctr"/>
                      <a:r>
                        <a:rPr lang="en-US" sz="1800" b="0" u="none" strike="noStrike" dirty="0">
                          <a:solidFill>
                            <a:srgbClr val="0092F2"/>
                          </a:solidFill>
                          <a:effectLst/>
                          <a:latin typeface="+mn-lt"/>
                        </a:rPr>
                        <a:t>Genesis 4</a:t>
                      </a:r>
                    </a:p>
                  </a:txBody>
                  <a:tcPr marL="0" marR="0" marT="0" marB="0">
                    <a:lnL>
                      <a:noFill/>
                    </a:lnL>
                    <a:lnR>
                      <a:noFill/>
                    </a:lnR>
                    <a:lnT>
                      <a:noFill/>
                    </a:lnT>
                    <a:lnB>
                      <a:noFill/>
                    </a:lnB>
                    <a:solidFill>
                      <a:srgbClr val="FFFFFF"/>
                    </a:solidFill>
                  </a:tcPr>
                </a:tc>
                <a:extLst>
                  <a:ext uri="{0D108BD9-81ED-4DB2-BD59-A6C34878D82A}">
                    <a16:rowId xmlns:a16="http://schemas.microsoft.com/office/drawing/2014/main" xmlns="" val="4092791548"/>
                  </a:ext>
                </a:extLst>
              </a:tr>
              <a:tr h="0">
                <a:tc>
                  <a:txBody>
                    <a:bodyPr/>
                    <a:lstStyle/>
                    <a:p>
                      <a:pPr algn="ctr"/>
                      <a:r>
                        <a:rPr lang="en-US" sz="1800" b="0" u="none">
                          <a:latin typeface="+mn-lt"/>
                        </a:rPr>
                        <a:t>Before 2500 BC</a:t>
                      </a:r>
                    </a:p>
                  </a:txBody>
                  <a:tcPr marL="0" marR="0" marT="0" marB="0">
                    <a:lnL>
                      <a:noFill/>
                    </a:lnL>
                    <a:lnR>
                      <a:noFill/>
                    </a:lnR>
                    <a:lnT>
                      <a:noFill/>
                    </a:lnT>
                    <a:lnB>
                      <a:noFill/>
                    </a:lnB>
                    <a:solidFill>
                      <a:srgbClr val="FFFFFF"/>
                    </a:solidFill>
                  </a:tcPr>
                </a:tc>
                <a:tc>
                  <a:txBody>
                    <a:bodyPr/>
                    <a:lstStyle/>
                    <a:p>
                      <a:pPr algn="ctr"/>
                      <a:r>
                        <a:rPr lang="en-US" sz="1800" b="0" u="none" dirty="0">
                          <a:latin typeface="+mn-lt"/>
                        </a:rPr>
                        <a:t>The Great Flood</a:t>
                      </a:r>
                    </a:p>
                  </a:txBody>
                  <a:tcPr marL="0" marR="0" marT="0" marB="0">
                    <a:lnL>
                      <a:noFill/>
                    </a:lnL>
                    <a:lnR>
                      <a:noFill/>
                    </a:lnR>
                    <a:lnT>
                      <a:noFill/>
                    </a:lnT>
                    <a:lnB>
                      <a:noFill/>
                    </a:lnB>
                    <a:solidFill>
                      <a:srgbClr val="FFFFFF"/>
                    </a:solidFill>
                  </a:tcPr>
                </a:tc>
                <a:tc>
                  <a:txBody>
                    <a:bodyPr/>
                    <a:lstStyle/>
                    <a:p>
                      <a:pPr algn="ctr"/>
                      <a:r>
                        <a:rPr lang="en-US" sz="1800" b="0" u="none" strike="noStrike" dirty="0">
                          <a:solidFill>
                            <a:srgbClr val="0092F2"/>
                          </a:solidFill>
                          <a:effectLst/>
                          <a:latin typeface="+mn-lt"/>
                        </a:rPr>
                        <a:t>Genesis 7</a:t>
                      </a:r>
                      <a:endParaRPr lang="en-US" sz="1800" b="0" u="none" dirty="0">
                        <a:latin typeface="+mn-lt"/>
                      </a:endParaRPr>
                    </a:p>
                  </a:txBody>
                  <a:tcPr marL="0" marR="0" marT="0" marB="0">
                    <a:lnL>
                      <a:noFill/>
                    </a:lnL>
                    <a:lnR>
                      <a:noFill/>
                    </a:lnR>
                    <a:lnT>
                      <a:noFill/>
                    </a:lnT>
                    <a:lnB>
                      <a:noFill/>
                    </a:lnB>
                    <a:solidFill>
                      <a:srgbClr val="FFFFFF"/>
                    </a:solidFill>
                  </a:tcPr>
                </a:tc>
                <a:extLst>
                  <a:ext uri="{0D108BD9-81ED-4DB2-BD59-A6C34878D82A}">
                    <a16:rowId xmlns:a16="http://schemas.microsoft.com/office/drawing/2014/main" xmlns="" val="8703576"/>
                  </a:ext>
                </a:extLst>
              </a:tr>
              <a:tr h="0">
                <a:tc>
                  <a:txBody>
                    <a:bodyPr/>
                    <a:lstStyle/>
                    <a:p>
                      <a:pPr algn="ctr"/>
                      <a:r>
                        <a:rPr lang="en-US" sz="1800" b="0" u="none">
                          <a:latin typeface="+mn-lt"/>
                        </a:rPr>
                        <a:t>Before 2100 BC</a:t>
                      </a:r>
                    </a:p>
                  </a:txBody>
                  <a:tcPr marL="0" marR="0" marT="0" marB="0">
                    <a:lnL>
                      <a:noFill/>
                    </a:lnL>
                    <a:lnR>
                      <a:noFill/>
                    </a:lnR>
                    <a:lnT>
                      <a:noFill/>
                    </a:lnT>
                    <a:lnB>
                      <a:noFill/>
                    </a:lnB>
                    <a:solidFill>
                      <a:srgbClr val="FFFFFF"/>
                    </a:solidFill>
                  </a:tcPr>
                </a:tc>
                <a:tc>
                  <a:txBody>
                    <a:bodyPr/>
                    <a:lstStyle/>
                    <a:p>
                      <a:pPr algn="ctr"/>
                      <a:r>
                        <a:rPr lang="en-US" sz="1800" b="0" u="none">
                          <a:latin typeface="+mn-lt"/>
                        </a:rPr>
                        <a:t>The Tower of Babel</a:t>
                      </a:r>
                    </a:p>
                  </a:txBody>
                  <a:tcPr marL="0" marR="0" marT="0" marB="0">
                    <a:lnL>
                      <a:noFill/>
                    </a:lnL>
                    <a:lnR>
                      <a:noFill/>
                    </a:lnR>
                    <a:lnT>
                      <a:noFill/>
                    </a:lnT>
                    <a:lnB>
                      <a:noFill/>
                    </a:lnB>
                    <a:solidFill>
                      <a:srgbClr val="FFFFFF"/>
                    </a:solidFill>
                  </a:tcPr>
                </a:tc>
                <a:tc>
                  <a:txBody>
                    <a:bodyPr/>
                    <a:lstStyle/>
                    <a:p>
                      <a:pPr algn="ctr"/>
                      <a:r>
                        <a:rPr lang="en-US" sz="1800" b="0" u="none" strike="noStrike" dirty="0">
                          <a:solidFill>
                            <a:srgbClr val="0092F2"/>
                          </a:solidFill>
                          <a:effectLst/>
                          <a:latin typeface="+mn-lt"/>
                        </a:rPr>
                        <a:t>Genesis 11</a:t>
                      </a:r>
                      <a:endParaRPr lang="en-US" sz="1800" b="0" u="none" dirty="0">
                        <a:latin typeface="+mn-lt"/>
                      </a:endParaRPr>
                    </a:p>
                  </a:txBody>
                  <a:tcPr marL="0" marR="0" marT="0" marB="0">
                    <a:lnL>
                      <a:noFill/>
                    </a:lnL>
                    <a:lnR>
                      <a:noFill/>
                    </a:lnR>
                    <a:lnT>
                      <a:noFill/>
                    </a:lnT>
                    <a:lnB>
                      <a:noFill/>
                    </a:lnB>
                    <a:solidFill>
                      <a:srgbClr val="FFFFFF"/>
                    </a:solidFill>
                  </a:tcPr>
                </a:tc>
                <a:extLst>
                  <a:ext uri="{0D108BD9-81ED-4DB2-BD59-A6C34878D82A}">
                    <a16:rowId xmlns:a16="http://schemas.microsoft.com/office/drawing/2014/main" xmlns="" val="2284257598"/>
                  </a:ext>
                </a:extLst>
              </a:tr>
              <a:tr h="0">
                <a:tc>
                  <a:txBody>
                    <a:bodyPr/>
                    <a:lstStyle/>
                    <a:p>
                      <a:pPr algn="ctr"/>
                      <a:r>
                        <a:rPr lang="en-US" sz="1800" b="0" u="none">
                          <a:latin typeface="+mn-lt"/>
                        </a:rPr>
                        <a:t>2080 BC</a:t>
                      </a:r>
                    </a:p>
                  </a:txBody>
                  <a:tcPr marL="0" marR="0" marT="0" marB="0">
                    <a:lnL>
                      <a:noFill/>
                    </a:lnL>
                    <a:lnR>
                      <a:noFill/>
                    </a:lnR>
                    <a:lnT>
                      <a:noFill/>
                    </a:lnT>
                    <a:lnB>
                      <a:noFill/>
                    </a:lnB>
                    <a:solidFill>
                      <a:srgbClr val="FFFFFF"/>
                    </a:solidFill>
                  </a:tcPr>
                </a:tc>
                <a:tc>
                  <a:txBody>
                    <a:bodyPr/>
                    <a:lstStyle/>
                    <a:p>
                      <a:pPr algn="ctr"/>
                      <a:r>
                        <a:rPr lang="en-US" sz="1800" b="0" u="none">
                          <a:latin typeface="+mn-lt"/>
                        </a:rPr>
                        <a:t>Ishmael Born</a:t>
                      </a:r>
                    </a:p>
                  </a:txBody>
                  <a:tcPr marL="0" marR="0" marT="0" marB="0">
                    <a:lnL>
                      <a:noFill/>
                    </a:lnL>
                    <a:lnR>
                      <a:noFill/>
                    </a:lnR>
                    <a:lnT>
                      <a:noFill/>
                    </a:lnT>
                    <a:lnB>
                      <a:noFill/>
                    </a:lnB>
                    <a:solidFill>
                      <a:srgbClr val="FFFFFF"/>
                    </a:solidFill>
                  </a:tcPr>
                </a:tc>
                <a:tc>
                  <a:txBody>
                    <a:bodyPr/>
                    <a:lstStyle/>
                    <a:p>
                      <a:pPr algn="ctr"/>
                      <a:r>
                        <a:rPr lang="en-US" sz="1800" b="0" u="none" strike="noStrike" dirty="0">
                          <a:solidFill>
                            <a:srgbClr val="0092F2"/>
                          </a:solidFill>
                          <a:effectLst/>
                          <a:latin typeface="+mn-lt"/>
                        </a:rPr>
                        <a:t>Genesis 16:15</a:t>
                      </a:r>
                      <a:endParaRPr lang="en-US" sz="1800" b="0" u="none" dirty="0">
                        <a:latin typeface="+mn-lt"/>
                      </a:endParaRPr>
                    </a:p>
                  </a:txBody>
                  <a:tcPr marL="0" marR="0" marT="0" marB="0">
                    <a:lnL>
                      <a:noFill/>
                    </a:lnL>
                    <a:lnR>
                      <a:noFill/>
                    </a:lnR>
                    <a:lnT>
                      <a:noFill/>
                    </a:lnT>
                    <a:lnB>
                      <a:noFill/>
                    </a:lnB>
                    <a:solidFill>
                      <a:srgbClr val="FFFFFF"/>
                    </a:solidFill>
                  </a:tcPr>
                </a:tc>
                <a:extLst>
                  <a:ext uri="{0D108BD9-81ED-4DB2-BD59-A6C34878D82A}">
                    <a16:rowId xmlns:a16="http://schemas.microsoft.com/office/drawing/2014/main" xmlns="" val="1778154318"/>
                  </a:ext>
                </a:extLst>
              </a:tr>
              <a:tr h="0">
                <a:tc>
                  <a:txBody>
                    <a:bodyPr/>
                    <a:lstStyle/>
                    <a:p>
                      <a:pPr algn="ctr"/>
                      <a:r>
                        <a:rPr lang="en-US" sz="1800" b="0" u="none" dirty="0">
                          <a:latin typeface="+mn-lt"/>
                        </a:rPr>
                        <a:t>2067 BC</a:t>
                      </a:r>
                    </a:p>
                  </a:txBody>
                  <a:tcPr marL="0" marR="0" marT="0" marB="0">
                    <a:lnL>
                      <a:noFill/>
                    </a:lnL>
                    <a:lnR>
                      <a:noFill/>
                    </a:lnR>
                    <a:lnT>
                      <a:noFill/>
                    </a:lnT>
                    <a:lnB>
                      <a:noFill/>
                    </a:lnB>
                    <a:solidFill>
                      <a:srgbClr val="FFFFFF"/>
                    </a:solidFill>
                  </a:tcPr>
                </a:tc>
                <a:tc>
                  <a:txBody>
                    <a:bodyPr/>
                    <a:lstStyle/>
                    <a:p>
                      <a:pPr algn="ctr"/>
                      <a:r>
                        <a:rPr lang="en-US" sz="1800" b="0" u="none">
                          <a:latin typeface="+mn-lt"/>
                        </a:rPr>
                        <a:t>The Destruction of Sodom</a:t>
                      </a:r>
                    </a:p>
                  </a:txBody>
                  <a:tcPr marL="0" marR="0" marT="0" marB="0">
                    <a:lnL>
                      <a:noFill/>
                    </a:lnL>
                    <a:lnR>
                      <a:noFill/>
                    </a:lnR>
                    <a:lnT>
                      <a:noFill/>
                    </a:lnT>
                    <a:lnB>
                      <a:noFill/>
                    </a:lnB>
                    <a:solidFill>
                      <a:srgbClr val="FFFFFF"/>
                    </a:solidFill>
                  </a:tcPr>
                </a:tc>
                <a:tc>
                  <a:txBody>
                    <a:bodyPr/>
                    <a:lstStyle/>
                    <a:p>
                      <a:pPr algn="ctr"/>
                      <a:r>
                        <a:rPr lang="en-US" sz="1800" b="0" u="none" strike="noStrike" dirty="0">
                          <a:solidFill>
                            <a:srgbClr val="0092F2"/>
                          </a:solidFill>
                          <a:effectLst/>
                          <a:latin typeface="+mn-lt"/>
                        </a:rPr>
                        <a:t>Genesis 19</a:t>
                      </a:r>
                      <a:endParaRPr lang="en-US" sz="1800" b="0" u="none" dirty="0">
                        <a:latin typeface="+mn-lt"/>
                      </a:endParaRPr>
                    </a:p>
                  </a:txBody>
                  <a:tcPr marL="0" marR="0" marT="0" marB="0">
                    <a:lnL>
                      <a:noFill/>
                    </a:lnL>
                    <a:lnR>
                      <a:noFill/>
                    </a:lnR>
                    <a:lnT>
                      <a:noFill/>
                    </a:lnT>
                    <a:lnB>
                      <a:noFill/>
                    </a:lnB>
                    <a:solidFill>
                      <a:srgbClr val="FFFFFF"/>
                    </a:solidFill>
                  </a:tcPr>
                </a:tc>
                <a:extLst>
                  <a:ext uri="{0D108BD9-81ED-4DB2-BD59-A6C34878D82A}">
                    <a16:rowId xmlns:a16="http://schemas.microsoft.com/office/drawing/2014/main" xmlns="" val="4117334569"/>
                  </a:ext>
                </a:extLst>
              </a:tr>
              <a:tr h="0">
                <a:tc>
                  <a:txBody>
                    <a:bodyPr/>
                    <a:lstStyle/>
                    <a:p>
                      <a:pPr algn="ctr"/>
                      <a:r>
                        <a:rPr lang="en-US" sz="1800" b="0" u="none" dirty="0">
                          <a:latin typeface="+mn-lt"/>
                        </a:rPr>
                        <a:t>1928 BC</a:t>
                      </a:r>
                    </a:p>
                  </a:txBody>
                  <a:tcPr marL="0" marR="0" marT="0" marB="0">
                    <a:lnL>
                      <a:noFill/>
                    </a:lnL>
                    <a:lnR>
                      <a:noFill/>
                    </a:lnR>
                    <a:lnT>
                      <a:noFill/>
                    </a:lnT>
                    <a:lnB>
                      <a:noFill/>
                    </a:lnB>
                    <a:solidFill>
                      <a:srgbClr val="FFFFFF"/>
                    </a:solidFill>
                  </a:tcPr>
                </a:tc>
                <a:tc>
                  <a:txBody>
                    <a:bodyPr/>
                    <a:lstStyle/>
                    <a:p>
                      <a:pPr algn="ctr"/>
                      <a:r>
                        <a:rPr lang="en-US" sz="1800" b="0" u="none">
                          <a:latin typeface="+mn-lt"/>
                        </a:rPr>
                        <a:t>Jacob's vision of a ladder</a:t>
                      </a:r>
                    </a:p>
                  </a:txBody>
                  <a:tcPr marL="0" marR="0" marT="0" marB="0">
                    <a:lnL>
                      <a:noFill/>
                    </a:lnL>
                    <a:lnR>
                      <a:noFill/>
                    </a:lnR>
                    <a:lnT>
                      <a:noFill/>
                    </a:lnT>
                    <a:lnB>
                      <a:noFill/>
                    </a:lnB>
                    <a:solidFill>
                      <a:srgbClr val="FFFFFF"/>
                    </a:solidFill>
                  </a:tcPr>
                </a:tc>
                <a:tc>
                  <a:txBody>
                    <a:bodyPr/>
                    <a:lstStyle/>
                    <a:p>
                      <a:pPr algn="ctr"/>
                      <a:r>
                        <a:rPr lang="en-US" sz="1800" b="0" u="none" strike="noStrike" dirty="0">
                          <a:solidFill>
                            <a:srgbClr val="0092F2"/>
                          </a:solidFill>
                          <a:effectLst/>
                          <a:latin typeface="+mn-lt"/>
                        </a:rPr>
                        <a:t>Genesis 28:10</a:t>
                      </a:r>
                      <a:endParaRPr lang="en-US" sz="1800" b="0" u="none" dirty="0">
                        <a:latin typeface="+mn-lt"/>
                      </a:endParaRPr>
                    </a:p>
                  </a:txBody>
                  <a:tcPr marL="0" marR="0" marT="0" marB="0">
                    <a:lnL>
                      <a:noFill/>
                    </a:lnL>
                    <a:lnR>
                      <a:noFill/>
                    </a:lnR>
                    <a:lnT>
                      <a:noFill/>
                    </a:lnT>
                    <a:lnB>
                      <a:noFill/>
                    </a:lnB>
                    <a:solidFill>
                      <a:srgbClr val="FFFFFF"/>
                    </a:solidFill>
                  </a:tcPr>
                </a:tc>
                <a:extLst>
                  <a:ext uri="{0D108BD9-81ED-4DB2-BD59-A6C34878D82A}">
                    <a16:rowId xmlns:a16="http://schemas.microsoft.com/office/drawing/2014/main" xmlns="" val="2416490150"/>
                  </a:ext>
                </a:extLst>
              </a:tr>
              <a:tr h="0">
                <a:tc>
                  <a:txBody>
                    <a:bodyPr/>
                    <a:lstStyle/>
                    <a:p>
                      <a:pPr algn="ctr"/>
                      <a:r>
                        <a:rPr lang="en-US" sz="1800" b="0" u="none" dirty="0">
                          <a:effectLst/>
                          <a:latin typeface="+mn-lt"/>
                        </a:rPr>
                        <a:t>1539 BC</a:t>
                      </a:r>
                    </a:p>
                  </a:txBody>
                  <a:tcPr marL="0" marR="0" marT="0" marB="0">
                    <a:lnL>
                      <a:noFill/>
                    </a:lnL>
                    <a:lnR>
                      <a:noFill/>
                    </a:lnR>
                    <a:lnT>
                      <a:noFill/>
                    </a:lnT>
                    <a:lnB>
                      <a:noFill/>
                    </a:lnB>
                    <a:solidFill>
                      <a:srgbClr val="FFFFFF"/>
                    </a:solidFill>
                  </a:tcPr>
                </a:tc>
                <a:tc>
                  <a:txBody>
                    <a:bodyPr/>
                    <a:lstStyle/>
                    <a:p>
                      <a:pPr algn="ctr"/>
                      <a:r>
                        <a:rPr lang="en-US" sz="1800" b="0" u="none">
                          <a:effectLst/>
                          <a:latin typeface="+mn-lt"/>
                        </a:rPr>
                        <a:t>Pharaoh's Order to Kill Firstborn</a:t>
                      </a:r>
                    </a:p>
                  </a:txBody>
                  <a:tcPr marL="0" marR="0" marT="0" marB="0">
                    <a:lnL>
                      <a:noFill/>
                    </a:lnL>
                    <a:lnR>
                      <a:noFill/>
                    </a:lnR>
                    <a:lnT>
                      <a:noFill/>
                    </a:lnT>
                    <a:lnB>
                      <a:noFill/>
                    </a:lnB>
                    <a:solidFill>
                      <a:srgbClr val="FFFFFF"/>
                    </a:solidFill>
                  </a:tcPr>
                </a:tc>
                <a:tc>
                  <a:txBody>
                    <a:bodyPr/>
                    <a:lstStyle/>
                    <a:p>
                      <a:pPr algn="ctr"/>
                      <a:r>
                        <a:rPr lang="en-US" sz="1800" b="0" u="none" strike="noStrike" dirty="0">
                          <a:solidFill>
                            <a:srgbClr val="0092F2"/>
                          </a:solidFill>
                          <a:effectLst/>
                          <a:latin typeface="+mn-lt"/>
                        </a:rPr>
                        <a:t>Exodus 1:22</a:t>
                      </a:r>
                      <a:endParaRPr lang="en-US" sz="1800" b="0" u="none" strike="noStrike" dirty="0">
                        <a:solidFill>
                          <a:srgbClr val="0099FF"/>
                        </a:solidFill>
                        <a:effectLst/>
                        <a:latin typeface="+mn-lt"/>
                      </a:endParaRPr>
                    </a:p>
                  </a:txBody>
                  <a:tcPr marL="0" marR="0" marT="0" marB="0">
                    <a:lnL>
                      <a:noFill/>
                    </a:lnL>
                    <a:lnR>
                      <a:noFill/>
                    </a:lnR>
                    <a:lnT>
                      <a:noFill/>
                    </a:lnT>
                    <a:lnB>
                      <a:noFill/>
                    </a:lnB>
                    <a:solidFill>
                      <a:srgbClr val="FFFFFF"/>
                    </a:solidFill>
                  </a:tcPr>
                </a:tc>
                <a:extLst>
                  <a:ext uri="{0D108BD9-81ED-4DB2-BD59-A6C34878D82A}">
                    <a16:rowId xmlns:a16="http://schemas.microsoft.com/office/drawing/2014/main" xmlns="" val="3851124942"/>
                  </a:ext>
                </a:extLst>
              </a:tr>
              <a:tr h="0">
                <a:tc>
                  <a:txBody>
                    <a:bodyPr/>
                    <a:lstStyle/>
                    <a:p>
                      <a:pPr algn="ctr"/>
                      <a:r>
                        <a:rPr lang="en-US" sz="1800" b="0" u="none" dirty="0">
                          <a:effectLst/>
                          <a:latin typeface="+mn-lt"/>
                        </a:rPr>
                        <a:t>1446 BC</a:t>
                      </a:r>
                    </a:p>
                  </a:txBody>
                  <a:tcPr marL="0" marR="0" marT="0" marB="0">
                    <a:lnL>
                      <a:noFill/>
                    </a:lnL>
                    <a:lnR>
                      <a:noFill/>
                    </a:lnR>
                    <a:lnT>
                      <a:noFill/>
                    </a:lnT>
                    <a:lnB>
                      <a:noFill/>
                    </a:lnB>
                    <a:solidFill>
                      <a:srgbClr val="FFFFFF"/>
                    </a:solidFill>
                  </a:tcPr>
                </a:tc>
                <a:tc>
                  <a:txBody>
                    <a:bodyPr/>
                    <a:lstStyle/>
                    <a:p>
                      <a:pPr algn="ctr"/>
                      <a:r>
                        <a:rPr lang="en-US" sz="1800" b="0" u="none">
                          <a:effectLst/>
                          <a:latin typeface="+mn-lt"/>
                        </a:rPr>
                        <a:t>The Ten Plagues on Egypt</a:t>
                      </a:r>
                    </a:p>
                  </a:txBody>
                  <a:tcPr marL="0" marR="0" marT="0" marB="0">
                    <a:lnL>
                      <a:noFill/>
                    </a:lnL>
                    <a:lnR>
                      <a:noFill/>
                    </a:lnR>
                    <a:lnT>
                      <a:noFill/>
                    </a:lnT>
                    <a:lnB>
                      <a:noFill/>
                    </a:lnB>
                    <a:solidFill>
                      <a:srgbClr val="FFFFFF"/>
                    </a:solidFill>
                  </a:tcPr>
                </a:tc>
                <a:tc>
                  <a:txBody>
                    <a:bodyPr/>
                    <a:lstStyle/>
                    <a:p>
                      <a:pPr algn="ctr"/>
                      <a:r>
                        <a:rPr lang="en-US" sz="1800" b="0" u="none" strike="noStrike" dirty="0">
                          <a:solidFill>
                            <a:srgbClr val="0092F2"/>
                          </a:solidFill>
                          <a:effectLst/>
                          <a:latin typeface="+mn-lt"/>
                        </a:rPr>
                        <a:t>Exodus 7 - 12</a:t>
                      </a:r>
                      <a:endParaRPr lang="en-US" sz="1800" b="0" u="none" strike="noStrike" dirty="0">
                        <a:solidFill>
                          <a:srgbClr val="0099FF"/>
                        </a:solidFill>
                        <a:effectLst/>
                        <a:latin typeface="+mn-lt"/>
                      </a:endParaRPr>
                    </a:p>
                  </a:txBody>
                  <a:tcPr marL="0" marR="0" marT="0" marB="0">
                    <a:lnL>
                      <a:noFill/>
                    </a:lnL>
                    <a:lnR>
                      <a:noFill/>
                    </a:lnR>
                    <a:lnT>
                      <a:noFill/>
                    </a:lnT>
                    <a:lnB>
                      <a:noFill/>
                    </a:lnB>
                    <a:solidFill>
                      <a:srgbClr val="FFFFFF"/>
                    </a:solidFill>
                  </a:tcPr>
                </a:tc>
                <a:extLst>
                  <a:ext uri="{0D108BD9-81ED-4DB2-BD59-A6C34878D82A}">
                    <a16:rowId xmlns:a16="http://schemas.microsoft.com/office/drawing/2014/main" xmlns="" val="3142945047"/>
                  </a:ext>
                </a:extLst>
              </a:tr>
              <a:tr h="0">
                <a:tc>
                  <a:txBody>
                    <a:bodyPr/>
                    <a:lstStyle/>
                    <a:p>
                      <a:pPr algn="ctr"/>
                      <a:r>
                        <a:rPr lang="en-US" sz="1800" b="0" u="none">
                          <a:effectLst/>
                          <a:latin typeface="+mn-lt"/>
                        </a:rPr>
                        <a:t>1446 BC</a:t>
                      </a:r>
                    </a:p>
                  </a:txBody>
                  <a:tcPr marL="0" marR="0" marT="0" marB="0">
                    <a:lnL>
                      <a:noFill/>
                    </a:lnL>
                    <a:lnR>
                      <a:noFill/>
                    </a:lnR>
                    <a:lnT>
                      <a:noFill/>
                    </a:lnT>
                    <a:lnB>
                      <a:noFill/>
                    </a:lnB>
                    <a:solidFill>
                      <a:srgbClr val="FFFFFF"/>
                    </a:solidFill>
                  </a:tcPr>
                </a:tc>
                <a:tc>
                  <a:txBody>
                    <a:bodyPr/>
                    <a:lstStyle/>
                    <a:p>
                      <a:pPr algn="ctr"/>
                      <a:r>
                        <a:rPr lang="en-US" sz="1800" b="0" u="none">
                          <a:effectLst/>
                          <a:latin typeface="+mn-lt"/>
                        </a:rPr>
                        <a:t>The Exodus Begins</a:t>
                      </a:r>
                    </a:p>
                  </a:txBody>
                  <a:tcPr marL="0" marR="0" marT="0" marB="0">
                    <a:lnL>
                      <a:noFill/>
                    </a:lnL>
                    <a:lnR>
                      <a:noFill/>
                    </a:lnR>
                    <a:lnT>
                      <a:noFill/>
                    </a:lnT>
                    <a:lnB>
                      <a:noFill/>
                    </a:lnB>
                    <a:solidFill>
                      <a:srgbClr val="FFFFFF"/>
                    </a:solidFill>
                  </a:tcPr>
                </a:tc>
                <a:tc>
                  <a:txBody>
                    <a:bodyPr/>
                    <a:lstStyle/>
                    <a:p>
                      <a:pPr algn="ctr"/>
                      <a:r>
                        <a:rPr lang="en-US" sz="1800" b="0" u="none" strike="noStrike" dirty="0">
                          <a:solidFill>
                            <a:srgbClr val="0092F2"/>
                          </a:solidFill>
                          <a:effectLst/>
                          <a:latin typeface="+mn-lt"/>
                        </a:rPr>
                        <a:t>Exodus 13 – 18</a:t>
                      </a:r>
                      <a:endParaRPr lang="en-US" sz="1800" b="0" u="none" strike="noStrike" dirty="0">
                        <a:solidFill>
                          <a:srgbClr val="0099FF"/>
                        </a:solidFill>
                        <a:effectLst/>
                        <a:latin typeface="+mn-lt"/>
                      </a:endParaRPr>
                    </a:p>
                  </a:txBody>
                  <a:tcPr marL="0" marR="0" marT="0" marB="0">
                    <a:lnL>
                      <a:noFill/>
                    </a:lnL>
                    <a:lnR>
                      <a:noFill/>
                    </a:lnR>
                    <a:lnT>
                      <a:noFill/>
                    </a:lnT>
                    <a:lnB>
                      <a:noFill/>
                    </a:lnB>
                    <a:solidFill>
                      <a:srgbClr val="FFFFFF"/>
                    </a:solidFill>
                  </a:tcPr>
                </a:tc>
                <a:extLst>
                  <a:ext uri="{0D108BD9-81ED-4DB2-BD59-A6C34878D82A}">
                    <a16:rowId xmlns:a16="http://schemas.microsoft.com/office/drawing/2014/main" xmlns="" val="3551054356"/>
                  </a:ext>
                </a:extLst>
              </a:tr>
              <a:tr h="0">
                <a:tc>
                  <a:txBody>
                    <a:bodyPr/>
                    <a:lstStyle/>
                    <a:p>
                      <a:pPr algn="ctr"/>
                      <a:r>
                        <a:rPr lang="en-US" sz="1800" b="0" u="none" dirty="0">
                          <a:effectLst/>
                          <a:latin typeface="+mn-lt"/>
                        </a:rPr>
                        <a:t>1406 BC</a:t>
                      </a:r>
                    </a:p>
                  </a:txBody>
                  <a:tcPr marL="0" marR="0" marT="0" marB="0">
                    <a:lnL>
                      <a:noFill/>
                    </a:lnL>
                    <a:lnR>
                      <a:noFill/>
                    </a:lnR>
                    <a:lnT>
                      <a:noFill/>
                    </a:lnT>
                    <a:lnB>
                      <a:noFill/>
                    </a:lnB>
                    <a:solidFill>
                      <a:srgbClr val="FFFFFF"/>
                    </a:solidFill>
                  </a:tcPr>
                </a:tc>
                <a:tc>
                  <a:txBody>
                    <a:bodyPr/>
                    <a:lstStyle/>
                    <a:p>
                      <a:pPr algn="ctr"/>
                      <a:r>
                        <a:rPr lang="en-US" sz="1800" b="0" u="none">
                          <a:effectLst/>
                          <a:latin typeface="+mn-lt"/>
                        </a:rPr>
                        <a:t>The Death of Moses</a:t>
                      </a:r>
                    </a:p>
                  </a:txBody>
                  <a:tcPr marL="0" marR="0" marT="0" marB="0">
                    <a:lnL>
                      <a:noFill/>
                    </a:lnL>
                    <a:lnR>
                      <a:noFill/>
                    </a:lnR>
                    <a:lnT>
                      <a:noFill/>
                    </a:lnT>
                    <a:lnB>
                      <a:noFill/>
                    </a:lnB>
                    <a:solidFill>
                      <a:srgbClr val="FFFFFF"/>
                    </a:solidFill>
                  </a:tcPr>
                </a:tc>
                <a:tc>
                  <a:txBody>
                    <a:bodyPr/>
                    <a:lstStyle/>
                    <a:p>
                      <a:pPr algn="ctr"/>
                      <a:r>
                        <a:rPr lang="en-US" sz="1800" b="0" u="none" strike="noStrike" dirty="0">
                          <a:solidFill>
                            <a:srgbClr val="0092F2"/>
                          </a:solidFill>
                          <a:effectLst/>
                          <a:latin typeface="+mn-lt"/>
                        </a:rPr>
                        <a:t>Deuteronomy 34</a:t>
                      </a:r>
                      <a:endParaRPr lang="en-US" sz="1800" b="0" u="none" strike="noStrike" dirty="0">
                        <a:solidFill>
                          <a:srgbClr val="0099FF"/>
                        </a:solidFill>
                        <a:effectLst/>
                        <a:latin typeface="+mn-lt"/>
                      </a:endParaRPr>
                    </a:p>
                  </a:txBody>
                  <a:tcPr marL="0" marR="0" marT="0" marB="0">
                    <a:lnL>
                      <a:noFill/>
                    </a:lnL>
                    <a:lnR>
                      <a:noFill/>
                    </a:lnR>
                    <a:lnT>
                      <a:noFill/>
                    </a:lnT>
                    <a:lnB>
                      <a:noFill/>
                    </a:lnB>
                    <a:solidFill>
                      <a:srgbClr val="FFFFFF"/>
                    </a:solidFill>
                  </a:tcPr>
                </a:tc>
                <a:extLst>
                  <a:ext uri="{0D108BD9-81ED-4DB2-BD59-A6C34878D82A}">
                    <a16:rowId xmlns:a16="http://schemas.microsoft.com/office/drawing/2014/main" xmlns="" val="1571943378"/>
                  </a:ext>
                </a:extLst>
              </a:tr>
              <a:tr h="0">
                <a:tc>
                  <a:txBody>
                    <a:bodyPr/>
                    <a:lstStyle/>
                    <a:p>
                      <a:pPr algn="ctr"/>
                      <a:r>
                        <a:rPr lang="en-US" sz="1800" b="0" u="none" dirty="0">
                          <a:effectLst/>
                          <a:latin typeface="+mn-lt"/>
                        </a:rPr>
                        <a:t>1024 BC</a:t>
                      </a:r>
                    </a:p>
                  </a:txBody>
                  <a:tcPr marL="0" marR="0" marT="0" marB="0">
                    <a:lnL>
                      <a:noFill/>
                    </a:lnL>
                    <a:lnR>
                      <a:noFill/>
                    </a:lnR>
                    <a:lnT>
                      <a:noFill/>
                    </a:lnT>
                    <a:lnB>
                      <a:noFill/>
                    </a:lnB>
                    <a:solidFill>
                      <a:srgbClr val="FFFFFF"/>
                    </a:solidFill>
                  </a:tcPr>
                </a:tc>
                <a:tc>
                  <a:txBody>
                    <a:bodyPr/>
                    <a:lstStyle/>
                    <a:p>
                      <a:pPr algn="ctr"/>
                      <a:r>
                        <a:rPr lang="en-US" sz="1800" b="0" u="none">
                          <a:effectLst/>
                          <a:latin typeface="+mn-lt"/>
                        </a:rPr>
                        <a:t>David Kills Goliath</a:t>
                      </a:r>
                    </a:p>
                  </a:txBody>
                  <a:tcPr marL="0" marR="0" marT="0" marB="0">
                    <a:lnL>
                      <a:noFill/>
                    </a:lnL>
                    <a:lnR>
                      <a:noFill/>
                    </a:lnR>
                    <a:lnT>
                      <a:noFill/>
                    </a:lnT>
                    <a:lnB>
                      <a:noFill/>
                    </a:lnB>
                    <a:solidFill>
                      <a:srgbClr val="FFFFFF"/>
                    </a:solidFill>
                  </a:tcPr>
                </a:tc>
                <a:tc>
                  <a:txBody>
                    <a:bodyPr/>
                    <a:lstStyle/>
                    <a:p>
                      <a:pPr algn="ctr"/>
                      <a:r>
                        <a:rPr lang="en-US" sz="1800" b="0" u="none" strike="noStrike" dirty="0">
                          <a:solidFill>
                            <a:srgbClr val="0092F2"/>
                          </a:solidFill>
                          <a:effectLst/>
                          <a:latin typeface="+mn-lt"/>
                        </a:rPr>
                        <a:t>1 Samuel 17</a:t>
                      </a:r>
                      <a:endParaRPr lang="en-US" sz="1800" b="0" u="none" strike="noStrike" dirty="0">
                        <a:solidFill>
                          <a:srgbClr val="0099FF"/>
                        </a:solidFill>
                        <a:effectLst/>
                        <a:latin typeface="+mn-lt"/>
                      </a:endParaRPr>
                    </a:p>
                  </a:txBody>
                  <a:tcPr marL="0" marR="0" marT="0" marB="0">
                    <a:lnL>
                      <a:noFill/>
                    </a:lnL>
                    <a:lnR>
                      <a:noFill/>
                    </a:lnR>
                    <a:lnT>
                      <a:noFill/>
                    </a:lnT>
                    <a:lnB>
                      <a:noFill/>
                    </a:lnB>
                    <a:solidFill>
                      <a:srgbClr val="FFFFFF"/>
                    </a:solidFill>
                  </a:tcPr>
                </a:tc>
                <a:extLst>
                  <a:ext uri="{0D108BD9-81ED-4DB2-BD59-A6C34878D82A}">
                    <a16:rowId xmlns:a16="http://schemas.microsoft.com/office/drawing/2014/main" xmlns="" val="1071211652"/>
                  </a:ext>
                </a:extLst>
              </a:tr>
              <a:tr h="0">
                <a:tc>
                  <a:txBody>
                    <a:bodyPr/>
                    <a:lstStyle/>
                    <a:p>
                      <a:pPr algn="ctr"/>
                      <a:r>
                        <a:rPr lang="en-US" sz="1800" b="0" u="none" dirty="0">
                          <a:effectLst/>
                          <a:latin typeface="+mn-lt"/>
                        </a:rPr>
                        <a:t>966 BC</a:t>
                      </a:r>
                    </a:p>
                  </a:txBody>
                  <a:tcPr marL="0" marR="0" marT="0" marB="0">
                    <a:lnL>
                      <a:noFill/>
                    </a:lnL>
                    <a:lnR>
                      <a:noFill/>
                    </a:lnR>
                    <a:lnT>
                      <a:noFill/>
                    </a:lnT>
                    <a:lnB>
                      <a:noFill/>
                    </a:lnB>
                    <a:solidFill>
                      <a:srgbClr val="FFFFFF"/>
                    </a:solidFill>
                  </a:tcPr>
                </a:tc>
                <a:tc>
                  <a:txBody>
                    <a:bodyPr/>
                    <a:lstStyle/>
                    <a:p>
                      <a:pPr algn="ctr"/>
                      <a:r>
                        <a:rPr lang="en-US" sz="1800" b="0" u="none">
                          <a:effectLst/>
                          <a:latin typeface="+mn-lt"/>
                        </a:rPr>
                        <a:t>The Ark Brought to the Temple</a:t>
                      </a:r>
                    </a:p>
                  </a:txBody>
                  <a:tcPr marL="0" marR="0" marT="0" marB="0">
                    <a:lnL>
                      <a:noFill/>
                    </a:lnL>
                    <a:lnR>
                      <a:noFill/>
                    </a:lnR>
                    <a:lnT>
                      <a:noFill/>
                    </a:lnT>
                    <a:lnB>
                      <a:noFill/>
                    </a:lnB>
                    <a:solidFill>
                      <a:srgbClr val="FFFFFF"/>
                    </a:solidFill>
                  </a:tcPr>
                </a:tc>
                <a:tc>
                  <a:txBody>
                    <a:bodyPr/>
                    <a:lstStyle/>
                    <a:p>
                      <a:pPr algn="ctr"/>
                      <a:r>
                        <a:rPr lang="en-US" sz="1800" b="0" u="none" strike="noStrike" dirty="0">
                          <a:solidFill>
                            <a:srgbClr val="0092F2"/>
                          </a:solidFill>
                          <a:effectLst/>
                          <a:latin typeface="+mn-lt"/>
                        </a:rPr>
                        <a:t>1 Kings 8</a:t>
                      </a:r>
                      <a:endParaRPr lang="en-US" sz="1800" b="0" u="none" strike="noStrike" dirty="0">
                        <a:solidFill>
                          <a:srgbClr val="0099FF"/>
                        </a:solidFill>
                        <a:effectLst/>
                        <a:latin typeface="+mn-lt"/>
                      </a:endParaRPr>
                    </a:p>
                  </a:txBody>
                  <a:tcPr marL="0" marR="0" marT="0" marB="0">
                    <a:lnL>
                      <a:noFill/>
                    </a:lnL>
                    <a:lnR>
                      <a:noFill/>
                    </a:lnR>
                    <a:lnT>
                      <a:noFill/>
                    </a:lnT>
                    <a:lnB>
                      <a:noFill/>
                    </a:lnB>
                    <a:solidFill>
                      <a:srgbClr val="FFFFFF"/>
                    </a:solidFill>
                  </a:tcPr>
                </a:tc>
                <a:extLst>
                  <a:ext uri="{0D108BD9-81ED-4DB2-BD59-A6C34878D82A}">
                    <a16:rowId xmlns:a16="http://schemas.microsoft.com/office/drawing/2014/main" xmlns="" val="115329764"/>
                  </a:ext>
                </a:extLst>
              </a:tr>
              <a:tr h="0">
                <a:tc>
                  <a:txBody>
                    <a:bodyPr/>
                    <a:lstStyle/>
                    <a:p>
                      <a:pPr algn="ctr"/>
                      <a:r>
                        <a:rPr lang="en-US" sz="1800" b="0" u="none" dirty="0">
                          <a:effectLst/>
                          <a:latin typeface="+mn-lt"/>
                        </a:rPr>
                        <a:t>725 BC</a:t>
                      </a:r>
                    </a:p>
                  </a:txBody>
                  <a:tcPr marL="0" marR="0" marT="0" marB="0">
                    <a:lnL>
                      <a:noFill/>
                    </a:lnL>
                    <a:lnR>
                      <a:noFill/>
                    </a:lnR>
                    <a:lnT>
                      <a:noFill/>
                    </a:lnT>
                    <a:lnB>
                      <a:noFill/>
                    </a:lnB>
                    <a:solidFill>
                      <a:srgbClr val="FFFFFF"/>
                    </a:solidFill>
                  </a:tcPr>
                </a:tc>
                <a:tc>
                  <a:txBody>
                    <a:bodyPr/>
                    <a:lstStyle/>
                    <a:p>
                      <a:pPr algn="ctr"/>
                      <a:r>
                        <a:rPr lang="en-US" sz="1800" b="0" u="none">
                          <a:effectLst/>
                          <a:latin typeface="+mn-lt"/>
                        </a:rPr>
                        <a:t>Isaiah Prophesies against the Nations</a:t>
                      </a:r>
                    </a:p>
                  </a:txBody>
                  <a:tcPr marL="0" marR="0" marT="0" marB="0">
                    <a:lnL>
                      <a:noFill/>
                    </a:lnL>
                    <a:lnR>
                      <a:noFill/>
                    </a:lnR>
                    <a:lnT>
                      <a:noFill/>
                    </a:lnT>
                    <a:lnB>
                      <a:noFill/>
                    </a:lnB>
                    <a:solidFill>
                      <a:srgbClr val="FFFFFF"/>
                    </a:solidFill>
                  </a:tcPr>
                </a:tc>
                <a:tc>
                  <a:txBody>
                    <a:bodyPr/>
                    <a:lstStyle/>
                    <a:p>
                      <a:pPr algn="ctr"/>
                      <a:r>
                        <a:rPr lang="en-US" sz="1800" b="0" u="none" strike="noStrike" dirty="0">
                          <a:solidFill>
                            <a:srgbClr val="0092F2"/>
                          </a:solidFill>
                          <a:effectLst/>
                          <a:latin typeface="+mn-lt"/>
                        </a:rPr>
                        <a:t>Isaiah 13 – 22</a:t>
                      </a:r>
                      <a:endParaRPr lang="en-US" sz="1800" b="0" u="none" strike="noStrike" dirty="0">
                        <a:solidFill>
                          <a:srgbClr val="0099FF"/>
                        </a:solidFill>
                        <a:effectLst/>
                        <a:latin typeface="+mn-lt"/>
                      </a:endParaRPr>
                    </a:p>
                  </a:txBody>
                  <a:tcPr marL="0" marR="0" marT="0" marB="0">
                    <a:lnL>
                      <a:noFill/>
                    </a:lnL>
                    <a:lnR>
                      <a:noFill/>
                    </a:lnR>
                    <a:lnT>
                      <a:noFill/>
                    </a:lnT>
                    <a:lnB>
                      <a:noFill/>
                    </a:lnB>
                    <a:solidFill>
                      <a:srgbClr val="FFFFFF"/>
                    </a:solidFill>
                  </a:tcPr>
                </a:tc>
                <a:extLst>
                  <a:ext uri="{0D108BD9-81ED-4DB2-BD59-A6C34878D82A}">
                    <a16:rowId xmlns:a16="http://schemas.microsoft.com/office/drawing/2014/main" xmlns="" val="1898884653"/>
                  </a:ext>
                </a:extLst>
              </a:tr>
              <a:tr h="0">
                <a:tc>
                  <a:txBody>
                    <a:bodyPr/>
                    <a:lstStyle/>
                    <a:p>
                      <a:pPr algn="ctr"/>
                      <a:r>
                        <a:rPr lang="en-US" sz="1800" b="0" u="none" dirty="0">
                          <a:effectLst/>
                          <a:latin typeface="+mn-lt"/>
                        </a:rPr>
                        <a:t>582 BC</a:t>
                      </a:r>
                    </a:p>
                  </a:txBody>
                  <a:tcPr marL="0" marR="0" marT="0" marB="0">
                    <a:lnL>
                      <a:noFill/>
                    </a:lnL>
                    <a:lnR>
                      <a:noFill/>
                    </a:lnR>
                    <a:lnT>
                      <a:noFill/>
                    </a:lnT>
                    <a:lnB>
                      <a:noFill/>
                    </a:lnB>
                    <a:solidFill>
                      <a:srgbClr val="FFFFFF"/>
                    </a:solidFill>
                  </a:tcPr>
                </a:tc>
                <a:tc>
                  <a:txBody>
                    <a:bodyPr/>
                    <a:lstStyle/>
                    <a:p>
                      <a:pPr algn="ctr"/>
                      <a:r>
                        <a:rPr lang="en-US" sz="1800" b="0" u="none">
                          <a:effectLst/>
                          <a:latin typeface="+mn-lt"/>
                        </a:rPr>
                        <a:t>Nebuchadnezzar’s Dream</a:t>
                      </a:r>
                    </a:p>
                  </a:txBody>
                  <a:tcPr marL="0" marR="0" marT="0" marB="0">
                    <a:lnL>
                      <a:noFill/>
                    </a:lnL>
                    <a:lnR>
                      <a:noFill/>
                    </a:lnR>
                    <a:lnT>
                      <a:noFill/>
                    </a:lnT>
                    <a:lnB>
                      <a:noFill/>
                    </a:lnB>
                    <a:solidFill>
                      <a:srgbClr val="FFFFFF"/>
                    </a:solidFill>
                  </a:tcPr>
                </a:tc>
                <a:tc>
                  <a:txBody>
                    <a:bodyPr/>
                    <a:lstStyle/>
                    <a:p>
                      <a:pPr algn="ctr"/>
                      <a:r>
                        <a:rPr lang="en-US" sz="1800" b="0" u="none" strike="noStrike" dirty="0">
                          <a:solidFill>
                            <a:srgbClr val="0092F2"/>
                          </a:solidFill>
                          <a:effectLst/>
                          <a:latin typeface="+mn-lt"/>
                        </a:rPr>
                        <a:t>Daniel 4</a:t>
                      </a:r>
                      <a:endParaRPr lang="en-US" sz="1800" b="0" u="none" strike="noStrike" dirty="0">
                        <a:solidFill>
                          <a:srgbClr val="0099FF"/>
                        </a:solidFill>
                        <a:effectLst/>
                        <a:latin typeface="+mn-lt"/>
                      </a:endParaRPr>
                    </a:p>
                  </a:txBody>
                  <a:tcPr marL="0" marR="0" marT="0" marB="0">
                    <a:lnL>
                      <a:noFill/>
                    </a:lnL>
                    <a:lnR>
                      <a:noFill/>
                    </a:lnR>
                    <a:lnT>
                      <a:noFill/>
                    </a:lnT>
                    <a:lnB>
                      <a:noFill/>
                    </a:lnB>
                    <a:solidFill>
                      <a:srgbClr val="FFFFFF"/>
                    </a:solidFill>
                  </a:tcPr>
                </a:tc>
                <a:extLst>
                  <a:ext uri="{0D108BD9-81ED-4DB2-BD59-A6C34878D82A}">
                    <a16:rowId xmlns:a16="http://schemas.microsoft.com/office/drawing/2014/main" xmlns="" val="196919485"/>
                  </a:ext>
                </a:extLst>
              </a:tr>
              <a:tr h="0">
                <a:tc>
                  <a:txBody>
                    <a:bodyPr/>
                    <a:lstStyle/>
                    <a:p>
                      <a:pPr algn="ctr"/>
                      <a:r>
                        <a:rPr lang="en-US" sz="1800" b="0" u="none" dirty="0">
                          <a:effectLst/>
                          <a:latin typeface="+mn-lt"/>
                        </a:rPr>
                        <a:t>444 BC</a:t>
                      </a:r>
                    </a:p>
                  </a:txBody>
                  <a:tcPr marL="0" marR="0" marT="0" marB="0">
                    <a:lnL>
                      <a:noFill/>
                    </a:lnL>
                    <a:lnR>
                      <a:noFill/>
                    </a:lnR>
                    <a:lnT>
                      <a:noFill/>
                    </a:lnT>
                    <a:lnB>
                      <a:noFill/>
                    </a:lnB>
                    <a:solidFill>
                      <a:srgbClr val="FFFFFF"/>
                    </a:solidFill>
                  </a:tcPr>
                </a:tc>
                <a:tc>
                  <a:txBody>
                    <a:bodyPr/>
                    <a:lstStyle/>
                    <a:p>
                      <a:pPr algn="ctr"/>
                      <a:r>
                        <a:rPr lang="en-US" sz="1800" b="0" u="none">
                          <a:effectLst/>
                          <a:latin typeface="+mn-lt"/>
                        </a:rPr>
                        <a:t>People Settle in Jerusalem</a:t>
                      </a:r>
                    </a:p>
                  </a:txBody>
                  <a:tcPr marL="0" marR="0" marT="0" marB="0">
                    <a:lnL>
                      <a:noFill/>
                    </a:lnL>
                    <a:lnR>
                      <a:noFill/>
                    </a:lnR>
                    <a:lnT>
                      <a:noFill/>
                    </a:lnT>
                    <a:lnB>
                      <a:noFill/>
                    </a:lnB>
                    <a:solidFill>
                      <a:srgbClr val="FFFFFF"/>
                    </a:solidFill>
                  </a:tcPr>
                </a:tc>
                <a:tc>
                  <a:txBody>
                    <a:bodyPr/>
                    <a:lstStyle/>
                    <a:p>
                      <a:pPr algn="ctr"/>
                      <a:r>
                        <a:rPr lang="en-US" sz="1800" b="0" u="none" strike="noStrike" dirty="0">
                          <a:solidFill>
                            <a:srgbClr val="0092F2"/>
                          </a:solidFill>
                          <a:effectLst/>
                          <a:latin typeface="+mn-lt"/>
                        </a:rPr>
                        <a:t>Nehemiah 11, 12</a:t>
                      </a:r>
                      <a:endParaRPr lang="en-US" sz="1800" b="0" u="none" strike="noStrike" dirty="0">
                        <a:solidFill>
                          <a:srgbClr val="0099FF"/>
                        </a:solidFill>
                        <a:effectLst/>
                        <a:latin typeface="+mn-lt"/>
                      </a:endParaRPr>
                    </a:p>
                  </a:txBody>
                  <a:tcPr marL="0" marR="0" marT="0" marB="0">
                    <a:lnL>
                      <a:noFill/>
                    </a:lnL>
                    <a:lnR>
                      <a:noFill/>
                    </a:lnR>
                    <a:lnT>
                      <a:noFill/>
                    </a:lnT>
                    <a:lnB>
                      <a:noFill/>
                    </a:lnB>
                    <a:solidFill>
                      <a:srgbClr val="FFFFFF"/>
                    </a:solidFill>
                  </a:tcPr>
                </a:tc>
                <a:extLst>
                  <a:ext uri="{0D108BD9-81ED-4DB2-BD59-A6C34878D82A}">
                    <a16:rowId xmlns:a16="http://schemas.microsoft.com/office/drawing/2014/main" xmlns="" val="3765734812"/>
                  </a:ext>
                </a:extLst>
              </a:tr>
            </a:tbl>
          </a:graphicData>
        </a:graphic>
      </p:graphicFrame>
    </p:spTree>
    <p:extLst>
      <p:ext uri="{BB962C8B-B14F-4D97-AF65-F5344CB8AC3E}">
        <p14:creationId xmlns:p14="http://schemas.microsoft.com/office/powerpoint/2010/main" val="2334487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Humans in relation to God and Universe</a:t>
            </a:r>
            <a:br>
              <a:rPr lang="en-US" sz="3600" dirty="0"/>
            </a:br>
            <a:r>
              <a:rPr lang="en-US" sz="2700" i="1" dirty="0"/>
              <a:t>Creation as history or metaphor?</a:t>
            </a:r>
            <a:endParaRPr lang="en-US" sz="2700" dirty="0"/>
          </a:p>
        </p:txBody>
      </p:sp>
      <p:sp>
        <p:nvSpPr>
          <p:cNvPr id="3" name="Content Placeholder 2"/>
          <p:cNvSpPr>
            <a:spLocks noGrp="1"/>
          </p:cNvSpPr>
          <p:nvPr>
            <p:ph sz="quarter" idx="1"/>
          </p:nvPr>
        </p:nvSpPr>
        <p:spPr>
          <a:xfrm>
            <a:off x="152400" y="1600200"/>
            <a:ext cx="4953000" cy="5181600"/>
          </a:xfrm>
        </p:spPr>
        <p:txBody>
          <a:bodyPr>
            <a:normAutofit fontScale="85000" lnSpcReduction="20000"/>
          </a:bodyPr>
          <a:lstStyle/>
          <a:p>
            <a:pPr marL="0" indent="0">
              <a:buNone/>
            </a:pPr>
            <a:r>
              <a:rPr lang="en-US" dirty="0"/>
              <a:t>“Let us make human beings in our image, after our likeness, to have dominion over… all wild animals” (Gen. 1:26)</a:t>
            </a:r>
          </a:p>
          <a:p>
            <a:r>
              <a:rPr lang="en-US" sz="2600" dirty="0"/>
              <a:t>History: representing events that took place in particular time and place</a:t>
            </a:r>
          </a:p>
          <a:p>
            <a:r>
              <a:rPr lang="en-US" sz="2600" dirty="0"/>
              <a:t>Mythology: more poetic expression of truths of human condition</a:t>
            </a:r>
          </a:p>
          <a:p>
            <a:pPr marL="0" indent="0">
              <a:buNone/>
            </a:pPr>
            <a:r>
              <a:rPr lang="en-US" dirty="0"/>
              <a:t>Difficulties when seeking truth in the text:</a:t>
            </a:r>
          </a:p>
          <a:p>
            <a:r>
              <a:rPr lang="en-US" sz="2600" dirty="0"/>
              <a:t>Inconsistencies in text: Gen I &amp; Gen II</a:t>
            </a:r>
          </a:p>
          <a:p>
            <a:r>
              <a:rPr lang="en-US" sz="2600" dirty="0"/>
              <a:t>Introduction of science: different/contradictory accounts of the universe’s creation</a:t>
            </a:r>
          </a:p>
          <a:p>
            <a:r>
              <a:rPr lang="en-US" sz="2600" dirty="0"/>
              <a:t>“Common sense”: How did the children of Adam and Eve reproduce?</a:t>
            </a:r>
          </a:p>
        </p:txBody>
      </p:sp>
      <p:pic>
        <p:nvPicPr>
          <p:cNvPr id="1026" name="Picture 2" descr="Image result for creation woodcu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34351" y="2331036"/>
            <a:ext cx="3857122" cy="322564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805553" y="5562600"/>
            <a:ext cx="2714718" cy="276999"/>
          </a:xfrm>
          <a:prstGeom prst="rect">
            <a:avLst/>
          </a:prstGeom>
          <a:noFill/>
        </p:spPr>
        <p:txBody>
          <a:bodyPr wrap="none" rtlCol="0">
            <a:spAutoFit/>
          </a:bodyPr>
          <a:lstStyle/>
          <a:p>
            <a:r>
              <a:rPr lang="de-DE" sz="1200" dirty="0">
                <a:solidFill>
                  <a:schemeClr val="bg1">
                    <a:lumMod val="75000"/>
                  </a:schemeClr>
                </a:solidFill>
              </a:rPr>
              <a:t>Woodcut for "Die Bibel in Bildern", 1860.</a:t>
            </a:r>
            <a:endParaRPr lang="en-US" sz="1200" dirty="0">
              <a:solidFill>
                <a:schemeClr val="bg1">
                  <a:lumMod val="75000"/>
                </a:schemeClr>
              </a:solidFill>
            </a:endParaRPr>
          </a:p>
        </p:txBody>
      </p:sp>
    </p:spTree>
    <p:extLst>
      <p:ext uri="{BB962C8B-B14F-4D97-AF65-F5344CB8AC3E}">
        <p14:creationId xmlns:p14="http://schemas.microsoft.com/office/powerpoint/2010/main" val="1088117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God’s image</a:t>
            </a:r>
          </a:p>
        </p:txBody>
      </p:sp>
      <p:sp>
        <p:nvSpPr>
          <p:cNvPr id="3" name="Content Placeholder 2"/>
          <p:cNvSpPr>
            <a:spLocks noGrp="1"/>
          </p:cNvSpPr>
          <p:nvPr>
            <p:ph sz="quarter" idx="1"/>
          </p:nvPr>
        </p:nvSpPr>
        <p:spPr>
          <a:xfrm>
            <a:off x="2667000" y="1600200"/>
            <a:ext cx="6099048" cy="5029200"/>
          </a:xfrm>
        </p:spPr>
        <p:txBody>
          <a:bodyPr>
            <a:normAutofit fontScale="92500" lnSpcReduction="10000"/>
          </a:bodyPr>
          <a:lstStyle/>
          <a:p>
            <a:r>
              <a:rPr lang="en-US" dirty="0"/>
              <a:t>What does it mean that we were created in God’s image?</a:t>
            </a:r>
          </a:p>
          <a:p>
            <a:pPr lvl="1"/>
            <a:r>
              <a:rPr lang="en-US" dirty="0"/>
              <a:t>Unique – with rationality and something of the sacred spirit of God?</a:t>
            </a:r>
          </a:p>
          <a:p>
            <a:pPr lvl="1"/>
            <a:r>
              <a:rPr lang="en-US" dirty="0"/>
              <a:t>Or do we impose that perfection from our own imperfection? An idealization of our own imperfect morality/rationality?</a:t>
            </a:r>
          </a:p>
          <a:p>
            <a:r>
              <a:rPr lang="en-US" dirty="0"/>
              <a:t>Imperfectly rational beings, social, individual persons, freedom of choice, loving relationships, self-awareness </a:t>
            </a:r>
            <a:r>
              <a:rPr lang="en-US" dirty="0">
                <a:sym typeface="Wingdings" panose="05000000000000000000" pitchFamily="2" charset="2"/>
              </a:rPr>
              <a:t> but also the capacity for vice, hatred, greed, etc.</a:t>
            </a:r>
          </a:p>
          <a:p>
            <a:pPr lvl="1"/>
            <a:r>
              <a:rPr lang="en-US" dirty="0">
                <a:sym typeface="Wingdings" panose="05000000000000000000" pitchFamily="2" charset="2"/>
              </a:rPr>
              <a:t>Does this reflect God?</a:t>
            </a:r>
            <a:endParaRPr lang="en-US" dirty="0"/>
          </a:p>
        </p:txBody>
      </p:sp>
      <p:pic>
        <p:nvPicPr>
          <p:cNvPr id="2050" name="Picture 2" descr="Image result for creation woodc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217" y="3048000"/>
            <a:ext cx="2592324" cy="3200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6742" y="6246920"/>
            <a:ext cx="2269275" cy="523220"/>
          </a:xfrm>
          <a:prstGeom prst="rect">
            <a:avLst/>
          </a:prstGeom>
          <a:noFill/>
        </p:spPr>
        <p:txBody>
          <a:bodyPr wrap="square" rtlCol="0">
            <a:spAutoFit/>
          </a:bodyPr>
          <a:lstStyle/>
          <a:p>
            <a:r>
              <a:rPr lang="en-US" sz="1400" dirty="0">
                <a:solidFill>
                  <a:schemeClr val="bg1">
                    <a:lumMod val="75000"/>
                  </a:schemeClr>
                </a:solidFill>
              </a:rPr>
              <a:t>Salvador Dali, “The Divine Comedy” - </a:t>
            </a:r>
            <a:r>
              <a:rPr lang="en-US" sz="1400" i="1" dirty="0" err="1">
                <a:solidFill>
                  <a:schemeClr val="bg1">
                    <a:lumMod val="75000"/>
                  </a:schemeClr>
                </a:solidFill>
              </a:rPr>
              <a:t>Paradisio</a:t>
            </a:r>
            <a:endParaRPr lang="en-US" sz="1400" dirty="0">
              <a:solidFill>
                <a:schemeClr val="bg1">
                  <a:lumMod val="75000"/>
                </a:schemeClr>
              </a:solidFill>
            </a:endParaRPr>
          </a:p>
        </p:txBody>
      </p:sp>
    </p:spTree>
    <p:extLst>
      <p:ext uri="{BB962C8B-B14F-4D97-AF65-F5344CB8AC3E}">
        <p14:creationId xmlns:p14="http://schemas.microsoft.com/office/powerpoint/2010/main" val="607983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Dominion over the animals</a:t>
            </a:r>
            <a:br>
              <a:rPr lang="en-US" dirty="0"/>
            </a:br>
            <a:r>
              <a:rPr lang="en-US" sz="3600" i="1" dirty="0"/>
              <a:t>Human, nature, and hierarchy</a:t>
            </a:r>
            <a:endParaRPr lang="en-US" i="1" dirty="0"/>
          </a:p>
        </p:txBody>
      </p:sp>
      <p:sp>
        <p:nvSpPr>
          <p:cNvPr id="3" name="Content Placeholder 2"/>
          <p:cNvSpPr>
            <a:spLocks noGrp="1"/>
          </p:cNvSpPr>
          <p:nvPr>
            <p:ph sz="quarter" idx="1"/>
          </p:nvPr>
        </p:nvSpPr>
        <p:spPr>
          <a:xfrm>
            <a:off x="152400" y="1600200"/>
            <a:ext cx="4038600" cy="4495800"/>
          </a:xfrm>
        </p:spPr>
        <p:txBody>
          <a:bodyPr>
            <a:normAutofit lnSpcReduction="10000"/>
          </a:bodyPr>
          <a:lstStyle/>
          <a:p>
            <a:r>
              <a:rPr lang="en-US" dirty="0"/>
              <a:t>In the Middle East at the time of Genesis, humans had already developed agriculture </a:t>
            </a:r>
            <a:r>
              <a:rPr lang="en-US" dirty="0">
                <a:sym typeface="Wingdings" panose="05000000000000000000" pitchFamily="2" charset="2"/>
              </a:rPr>
              <a:t> animal domestication</a:t>
            </a:r>
          </a:p>
          <a:p>
            <a:r>
              <a:rPr lang="en-US" dirty="0">
                <a:sym typeface="Wingdings" panose="05000000000000000000" pitchFamily="2" charset="2"/>
              </a:rPr>
              <a:t>Adam names the animals (Gen. 2:20)</a:t>
            </a:r>
          </a:p>
          <a:p>
            <a:pPr lvl="1"/>
            <a:r>
              <a:rPr lang="en-US" dirty="0">
                <a:sym typeface="Wingdings" panose="05000000000000000000" pitchFamily="2" charset="2"/>
              </a:rPr>
              <a:t>Can naming be a kind of power? The power of language?</a:t>
            </a:r>
            <a:endParaRPr lang="en-US" dirty="0"/>
          </a:p>
        </p:txBody>
      </p:sp>
      <p:pic>
        <p:nvPicPr>
          <p:cNvPr id="3074" name="Picture 2" descr="http://www.spiritofthescripture.com/wp-content/uploads/2014/02/Jacob_Savery_the_Elder_-_Garden_of_Eden_-_16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827026"/>
            <a:ext cx="4495800" cy="283095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4724400" y="1600200"/>
            <a:ext cx="4191000" cy="2133600"/>
          </a:xfrm>
          <a:prstGeom prst="rect">
            <a:avLst/>
          </a:prstGeom>
        </p:spPr>
        <p:txBody>
          <a:bodyPr vert="horz">
            <a:normAutofit fontScale="85000" lnSpcReduction="1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dirty="0"/>
              <a:t>God speaks to humans: to Adam and Eve, Moses, Noah, Jacob, Joshua, Elijah, Job</a:t>
            </a:r>
          </a:p>
          <a:p>
            <a:pPr lvl="1"/>
            <a:r>
              <a:rPr lang="en-US" dirty="0"/>
              <a:t>Language is something that binds humans and God </a:t>
            </a:r>
            <a:r>
              <a:rPr lang="en-US" dirty="0">
                <a:sym typeface="Wingdings" panose="05000000000000000000" pitchFamily="2" charset="2"/>
              </a:rPr>
              <a:t> commonality</a:t>
            </a:r>
            <a:endParaRPr lang="en-US" dirty="0"/>
          </a:p>
        </p:txBody>
      </p:sp>
      <p:sp>
        <p:nvSpPr>
          <p:cNvPr id="4" name="TextBox 3"/>
          <p:cNvSpPr txBox="1"/>
          <p:nvPr/>
        </p:nvSpPr>
        <p:spPr>
          <a:xfrm>
            <a:off x="914400" y="6380977"/>
            <a:ext cx="3419975" cy="276999"/>
          </a:xfrm>
          <a:prstGeom prst="rect">
            <a:avLst/>
          </a:prstGeom>
          <a:noFill/>
        </p:spPr>
        <p:txBody>
          <a:bodyPr wrap="none" rtlCol="0">
            <a:spAutoFit/>
          </a:bodyPr>
          <a:lstStyle/>
          <a:p>
            <a:r>
              <a:rPr lang="en-US" sz="1200" dirty="0">
                <a:solidFill>
                  <a:schemeClr val="bg1">
                    <a:lumMod val="75000"/>
                  </a:schemeClr>
                </a:solidFill>
              </a:rPr>
              <a:t>Jacob </a:t>
            </a:r>
            <a:r>
              <a:rPr lang="en-US" sz="1200" dirty="0" err="1">
                <a:solidFill>
                  <a:schemeClr val="bg1">
                    <a:lumMod val="75000"/>
                  </a:schemeClr>
                </a:solidFill>
              </a:rPr>
              <a:t>Savery</a:t>
            </a:r>
            <a:r>
              <a:rPr lang="en-US" sz="1200" dirty="0">
                <a:solidFill>
                  <a:schemeClr val="bg1">
                    <a:lumMod val="75000"/>
                  </a:schemeClr>
                </a:solidFill>
              </a:rPr>
              <a:t> the Elder, “The Garden of Eden” 1601</a:t>
            </a:r>
          </a:p>
        </p:txBody>
      </p:sp>
    </p:spTree>
    <p:extLst>
      <p:ext uri="{BB962C8B-B14F-4D97-AF65-F5344CB8AC3E}">
        <p14:creationId xmlns:p14="http://schemas.microsoft.com/office/powerpoint/2010/main" val="1428622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Connection with nature</a:t>
            </a:r>
          </a:p>
        </p:txBody>
      </p:sp>
      <p:sp>
        <p:nvSpPr>
          <p:cNvPr id="3" name="Content Placeholder 2"/>
          <p:cNvSpPr>
            <a:spLocks noGrp="1"/>
          </p:cNvSpPr>
          <p:nvPr>
            <p:ph sz="quarter" idx="1"/>
          </p:nvPr>
        </p:nvSpPr>
        <p:spPr>
          <a:xfrm>
            <a:off x="36990" y="1600200"/>
            <a:ext cx="4611210" cy="5105400"/>
          </a:xfrm>
        </p:spPr>
        <p:txBody>
          <a:bodyPr>
            <a:normAutofit fontScale="92500" lnSpcReduction="10000"/>
          </a:bodyPr>
          <a:lstStyle/>
          <a:p>
            <a:pPr marL="0" indent="0">
              <a:buNone/>
            </a:pPr>
            <a:r>
              <a:rPr lang="en-US" dirty="0"/>
              <a:t>Separate from nature? Or part of nature?</a:t>
            </a:r>
          </a:p>
          <a:p>
            <a:r>
              <a:rPr lang="en-US" dirty="0"/>
              <a:t>Humans first made of “dust from the ground” (Gen. 2:7)</a:t>
            </a:r>
          </a:p>
          <a:p>
            <a:r>
              <a:rPr lang="en-US" dirty="0"/>
              <a:t>“God breathed into his nostrils the breath of life.”</a:t>
            </a:r>
          </a:p>
          <a:p>
            <a:pPr lvl="1"/>
            <a:r>
              <a:rPr lang="en-US" dirty="0"/>
              <a:t>Is this literal? Does God breath? Is he embodied? </a:t>
            </a:r>
          </a:p>
          <a:p>
            <a:pPr lvl="1"/>
            <a:r>
              <a:rPr lang="en-US" dirty="0"/>
              <a:t>Hebrew word sometimes translated as spirit, </a:t>
            </a:r>
            <a:r>
              <a:rPr lang="en-US" i="1" dirty="0" err="1"/>
              <a:t>ruach</a:t>
            </a:r>
            <a:r>
              <a:rPr lang="en-US" dirty="0"/>
              <a:t> </a:t>
            </a:r>
            <a:r>
              <a:rPr lang="en-US" dirty="0">
                <a:sym typeface="Wingdings" panose="05000000000000000000" pitchFamily="2" charset="2"/>
              </a:rPr>
              <a:t> breath, wind</a:t>
            </a:r>
          </a:p>
          <a:p>
            <a:pPr lvl="1"/>
            <a:r>
              <a:rPr lang="en-US" dirty="0">
                <a:sym typeface="Wingdings" panose="05000000000000000000" pitchFamily="2" charset="2"/>
              </a:rPr>
              <a:t>Not the Platonic soul, but bodily function</a:t>
            </a:r>
            <a:endParaRPr lang="en-US" dirty="0"/>
          </a:p>
        </p:txBody>
      </p:sp>
      <p:sp>
        <p:nvSpPr>
          <p:cNvPr id="5" name="AutoShape 4" descr="Image result for soul body dualism"/>
          <p:cNvSpPr>
            <a:spLocks noChangeAspect="1" noChangeArrowheads="1"/>
          </p:cNvSpPr>
          <p:nvPr/>
        </p:nvSpPr>
        <p:spPr bwMode="auto">
          <a:xfrm>
            <a:off x="155575" y="-1927225"/>
            <a:ext cx="6858000" cy="40195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066800"/>
            <a:ext cx="4194613" cy="245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861613" y="418251"/>
            <a:ext cx="2133600" cy="646331"/>
          </a:xfrm>
          <a:prstGeom prst="rect">
            <a:avLst/>
          </a:prstGeom>
          <a:noFill/>
        </p:spPr>
        <p:txBody>
          <a:bodyPr wrap="square" rtlCol="0">
            <a:spAutoFit/>
          </a:bodyPr>
          <a:lstStyle/>
          <a:p>
            <a:r>
              <a:rPr lang="en-US" sz="1200" b="1" i="1" dirty="0">
                <a:solidFill>
                  <a:schemeClr val="bg1">
                    <a:lumMod val="75000"/>
                  </a:schemeClr>
                </a:solidFill>
              </a:rPr>
              <a:t>The Soul hovering over the Body</a:t>
            </a:r>
            <a:br>
              <a:rPr lang="en-US" sz="1200" b="1" i="1" dirty="0">
                <a:solidFill>
                  <a:schemeClr val="bg1">
                    <a:lumMod val="75000"/>
                  </a:schemeClr>
                </a:solidFill>
              </a:rPr>
            </a:br>
            <a:r>
              <a:rPr lang="en-US" sz="1200" b="1" dirty="0">
                <a:solidFill>
                  <a:schemeClr val="bg1">
                    <a:lumMod val="75000"/>
                  </a:schemeClr>
                </a:solidFill>
              </a:rPr>
              <a:t>(c. 1805-1808) </a:t>
            </a:r>
          </a:p>
          <a:p>
            <a:r>
              <a:rPr lang="en-US" sz="1200" b="1" dirty="0">
                <a:solidFill>
                  <a:schemeClr val="bg1">
                    <a:lumMod val="75000"/>
                  </a:schemeClr>
                </a:solidFill>
              </a:rPr>
              <a:t>William Blake</a:t>
            </a:r>
          </a:p>
        </p:txBody>
      </p:sp>
      <p:sp>
        <p:nvSpPr>
          <p:cNvPr id="8" name="Content Placeholder 2"/>
          <p:cNvSpPr txBox="1">
            <a:spLocks/>
          </p:cNvSpPr>
          <p:nvPr/>
        </p:nvSpPr>
        <p:spPr>
          <a:xfrm>
            <a:off x="4800599" y="3524250"/>
            <a:ext cx="4194614" cy="3105150"/>
          </a:xfrm>
          <a:prstGeom prst="rect">
            <a:avLst/>
          </a:prstGeom>
        </p:spPr>
        <p:txBody>
          <a:bodyPr vert="horz">
            <a:normAutofit fontScale="77500" lnSpcReduction="2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Wingdings"/>
              <a:buNone/>
            </a:pPr>
            <a:r>
              <a:rPr lang="en-US" sz="3100" dirty="0"/>
              <a:t>Soul/Body dualism:</a:t>
            </a:r>
          </a:p>
          <a:p>
            <a:r>
              <a:rPr lang="en-US" dirty="0"/>
              <a:t>When we look for evidence of this dualism, we are looking for an idea that is Platonic and not found in the Old Testament</a:t>
            </a:r>
          </a:p>
          <a:p>
            <a:r>
              <a:rPr lang="en-US" dirty="0"/>
              <a:t>Plato/Descartes have so influenced our understanding of our connection between soul and body that we often read it </a:t>
            </a:r>
            <a:r>
              <a:rPr lang="en-US" u="sng" dirty="0"/>
              <a:t>into</a:t>
            </a:r>
            <a:r>
              <a:rPr lang="en-US" dirty="0"/>
              <a:t> scripture.</a:t>
            </a:r>
          </a:p>
        </p:txBody>
      </p:sp>
    </p:spTree>
    <p:extLst>
      <p:ext uri="{BB962C8B-B14F-4D97-AF65-F5344CB8AC3E}">
        <p14:creationId xmlns:p14="http://schemas.microsoft.com/office/powerpoint/2010/main" val="1325906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FC7F98-895E-47C8-B06E-6D1838730B25}"/>
              </a:ext>
            </a:extLst>
          </p:cNvPr>
          <p:cNvSpPr>
            <a:spLocks noGrp="1"/>
          </p:cNvSpPr>
          <p:nvPr>
            <p:ph type="title"/>
          </p:nvPr>
        </p:nvSpPr>
        <p:spPr/>
        <p:txBody>
          <a:bodyPr/>
          <a:lstStyle/>
          <a:p>
            <a:r>
              <a:rPr lang="en-US" dirty="0"/>
              <a:t>God and Materiality</a:t>
            </a:r>
          </a:p>
        </p:txBody>
      </p:sp>
      <p:sp>
        <p:nvSpPr>
          <p:cNvPr id="3" name="Content Placeholder 2">
            <a:extLst>
              <a:ext uri="{FF2B5EF4-FFF2-40B4-BE49-F238E27FC236}">
                <a16:creationId xmlns:a16="http://schemas.microsoft.com/office/drawing/2014/main" xmlns="" id="{A972C4B5-3769-4BC7-BCAC-0622545D24FC}"/>
              </a:ext>
            </a:extLst>
          </p:cNvPr>
          <p:cNvSpPr>
            <a:spLocks noGrp="1"/>
          </p:cNvSpPr>
          <p:nvPr>
            <p:ph sz="quarter" idx="1"/>
          </p:nvPr>
        </p:nvSpPr>
        <p:spPr>
          <a:xfrm>
            <a:off x="3733800" y="1600200"/>
            <a:ext cx="5032248" cy="5029200"/>
          </a:xfrm>
        </p:spPr>
        <p:txBody>
          <a:bodyPr>
            <a:normAutofit lnSpcReduction="10000"/>
          </a:bodyPr>
          <a:lstStyle/>
          <a:p>
            <a:r>
              <a:rPr lang="en-US" dirty="0"/>
              <a:t>God is a </a:t>
            </a:r>
            <a:r>
              <a:rPr lang="en-US" i="1" dirty="0"/>
              <a:t>person </a:t>
            </a:r>
            <a:r>
              <a:rPr lang="en-US" dirty="0">
                <a:sym typeface="Wingdings" panose="05000000000000000000" pitchFamily="2" charset="2"/>
              </a:rPr>
              <a:t> has agency, and individuality</a:t>
            </a:r>
          </a:p>
          <a:p>
            <a:pPr lvl="1"/>
            <a:r>
              <a:rPr lang="en-US" dirty="0">
                <a:sym typeface="Wingdings" panose="05000000000000000000" pitchFamily="2" charset="2"/>
              </a:rPr>
              <a:t>Speaks face-to-face with Moses, as one man to another: “</a:t>
            </a:r>
            <a:r>
              <a:rPr lang="en-US" dirty="0"/>
              <a:t>The </a:t>
            </a:r>
            <a:r>
              <a:rPr lang="en-US" cap="small" dirty="0"/>
              <a:t>Lord</a:t>
            </a:r>
            <a:r>
              <a:rPr lang="en-US" dirty="0"/>
              <a:t> would speak to Moses face to face, as one speaks to a friend” (Ex. 33:11)</a:t>
            </a:r>
          </a:p>
          <a:p>
            <a:pPr lvl="1"/>
            <a:r>
              <a:rPr lang="en-US" dirty="0"/>
              <a:t>Not meant to take this literally </a:t>
            </a:r>
            <a:r>
              <a:rPr lang="en-US" dirty="0">
                <a:sym typeface="Wingdings" panose="05000000000000000000" pitchFamily="2" charset="2"/>
              </a:rPr>
              <a:t> metaphor  beyond scientific postulates like space, time, and materiality (Psalm 90:2, Romans 1:20)</a:t>
            </a:r>
            <a:endParaRPr lang="en-US" dirty="0"/>
          </a:p>
        </p:txBody>
      </p:sp>
      <p:pic>
        <p:nvPicPr>
          <p:cNvPr id="2050" name="Picture 2" descr="Related image">
            <a:extLst>
              <a:ext uri="{FF2B5EF4-FFF2-40B4-BE49-F238E27FC236}">
                <a16:creationId xmlns:a16="http://schemas.microsoft.com/office/drawing/2014/main" xmlns="" id="{E19A3B57-289D-4522-9B63-D37B0285128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2636" y="1600200"/>
            <a:ext cx="3084306" cy="25837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EDC66664-79BE-4DD5-BBAC-931A235854A7}"/>
              </a:ext>
            </a:extLst>
          </p:cNvPr>
          <p:cNvSpPr txBox="1"/>
          <p:nvPr/>
        </p:nvSpPr>
        <p:spPr>
          <a:xfrm>
            <a:off x="557430" y="4183912"/>
            <a:ext cx="2714718" cy="276999"/>
          </a:xfrm>
          <a:prstGeom prst="rect">
            <a:avLst/>
          </a:prstGeom>
          <a:noFill/>
        </p:spPr>
        <p:txBody>
          <a:bodyPr wrap="none" rtlCol="0">
            <a:spAutoFit/>
          </a:bodyPr>
          <a:lstStyle/>
          <a:p>
            <a:r>
              <a:rPr lang="de-DE" sz="1200" dirty="0">
                <a:solidFill>
                  <a:schemeClr val="bg1">
                    <a:lumMod val="75000"/>
                  </a:schemeClr>
                </a:solidFill>
              </a:rPr>
              <a:t>Woodcut for "Die Bibel in Bildern", 1860.</a:t>
            </a:r>
            <a:endParaRPr lang="en-US" sz="1200" dirty="0">
              <a:solidFill>
                <a:schemeClr val="bg1">
                  <a:lumMod val="75000"/>
                </a:schemeClr>
              </a:solidFill>
            </a:endParaRPr>
          </a:p>
        </p:txBody>
      </p:sp>
      <p:sp>
        <p:nvSpPr>
          <p:cNvPr id="5" name="TextBox 4">
            <a:extLst>
              <a:ext uri="{FF2B5EF4-FFF2-40B4-BE49-F238E27FC236}">
                <a16:creationId xmlns:a16="http://schemas.microsoft.com/office/drawing/2014/main" xmlns="" id="{B38B8155-82F7-46CF-8F53-93108318D324}"/>
              </a:ext>
            </a:extLst>
          </p:cNvPr>
          <p:cNvSpPr txBox="1"/>
          <p:nvPr/>
        </p:nvSpPr>
        <p:spPr>
          <a:xfrm>
            <a:off x="228601" y="4800600"/>
            <a:ext cx="3352800" cy="1477328"/>
          </a:xfrm>
          <a:prstGeom prst="rect">
            <a:avLst/>
          </a:prstGeom>
          <a:noFill/>
        </p:spPr>
        <p:txBody>
          <a:bodyPr wrap="square" rtlCol="0">
            <a:spAutoFit/>
          </a:bodyPr>
          <a:lstStyle/>
          <a:p>
            <a:r>
              <a:rPr lang="en-US" dirty="0"/>
              <a:t>God also is not mere abstraction</a:t>
            </a:r>
          </a:p>
          <a:p>
            <a:pPr marL="285750" indent="-285750">
              <a:buFont typeface="Arial" panose="020B0604020202020204" pitchFamily="34" charset="0"/>
              <a:buChar char="•"/>
            </a:pPr>
            <a:r>
              <a:rPr lang="en-US" dirty="0"/>
              <a:t>Numbers, shapes, etc.</a:t>
            </a:r>
          </a:p>
          <a:p>
            <a:r>
              <a:rPr lang="en-US" dirty="0"/>
              <a:t>He is a personal being </a:t>
            </a:r>
            <a:r>
              <a:rPr lang="en-US" dirty="0">
                <a:sym typeface="Wingdings" panose="05000000000000000000" pitchFamily="2" charset="2"/>
              </a:rPr>
              <a:t> love, anger, forgiveness, intention, agency</a:t>
            </a:r>
            <a:endParaRPr lang="en-US" dirty="0"/>
          </a:p>
        </p:txBody>
      </p:sp>
    </p:spTree>
    <p:extLst>
      <p:ext uri="{BB962C8B-B14F-4D97-AF65-F5344CB8AC3E}">
        <p14:creationId xmlns:p14="http://schemas.microsoft.com/office/powerpoint/2010/main" val="339653110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681</TotalTime>
  <Words>1581</Words>
  <Application>Microsoft Office PowerPoint</Application>
  <PresentationFormat>On-screen Show (4:3)</PresentationFormat>
  <Paragraphs>169</Paragraphs>
  <Slides>15</Slides>
  <Notes>0</Notes>
  <HiddenSlides>0</HiddenSlides>
  <MMClips>1</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Median</vt:lpstr>
      <vt:lpstr>Human Nature  in the Old Testament   Dr. Stephanie Spoto Monterey Peninsula College</vt:lpstr>
      <vt:lpstr>Genesis</vt:lpstr>
      <vt:lpstr>Genesis</vt:lpstr>
      <vt:lpstr>Old Testament History</vt:lpstr>
      <vt:lpstr>Humans in relation to God and Universe Creation as history or metaphor?</vt:lpstr>
      <vt:lpstr>In God’s image</vt:lpstr>
      <vt:lpstr>Dominion over the animals Human, nature, and hierarchy</vt:lpstr>
      <vt:lpstr>Connection with nature</vt:lpstr>
      <vt:lpstr>God and Materiality</vt:lpstr>
      <vt:lpstr>God (dis)embodied</vt:lpstr>
      <vt:lpstr>Textual ambiguity Women, sin, and nature</vt:lpstr>
      <vt:lpstr>Will and Freedom</vt:lpstr>
      <vt:lpstr>“Free to Fall”</vt:lpstr>
      <vt:lpstr>Human Disobedience The Misuse of Freedom</vt:lpstr>
      <vt:lpstr>Sources</vt:lpstr>
    </vt:vector>
  </TitlesOfParts>
  <Company>CSU Monterey Bay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Mysticism &amp; the Ontological Turn  Stephanie Spoto CSU Monterey Bay</dc:title>
  <dc:creator>CSUMB</dc:creator>
  <cp:lastModifiedBy>CSUMB</cp:lastModifiedBy>
  <cp:revision>100</cp:revision>
  <dcterms:created xsi:type="dcterms:W3CDTF">2018-03-26T21:31:23Z</dcterms:created>
  <dcterms:modified xsi:type="dcterms:W3CDTF">2018-09-20T21:19:15Z</dcterms:modified>
</cp:coreProperties>
</file>